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7"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A070F3-3E0F-458B-B642-84532134C4E4}" v="1" dt="2024-12-08T22:56:10.8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napToGrid="0">
      <p:cViewPr varScale="1">
        <p:scale>
          <a:sx n="124" d="100"/>
          <a:sy n="124" d="100"/>
        </p:scale>
        <p:origin x="2220" y="108"/>
      </p:cViewPr>
      <p:guideLst/>
    </p:cSldViewPr>
  </p:slideViewPr>
  <p:notesTextViewPr>
    <p:cViewPr>
      <p:scale>
        <a:sx n="1" d="1"/>
        <a:sy n="1" d="1"/>
      </p:scale>
      <p:origin x="0" y="0"/>
    </p:cViewPr>
  </p:notesTextViewPr>
  <p:sorterViewPr>
    <p:cViewPr>
      <p:scale>
        <a:sx n="100" d="100"/>
        <a:sy n="100" d="100"/>
      </p:scale>
      <p:origin x="0" y="-559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ad Keener" userId="9c847ee0-9535-46ae-8f83-00a1a185d373" providerId="ADAL" clId="{32A070F3-3E0F-458B-B642-84532134C4E4}"/>
    <pc:docChg chg="addSld delSld modSld">
      <pc:chgData name="Brad Keener" userId="9c847ee0-9535-46ae-8f83-00a1a185d373" providerId="ADAL" clId="{32A070F3-3E0F-458B-B642-84532134C4E4}" dt="2024-12-08T22:59:11.678" v="51" actId="1076"/>
      <pc:docMkLst>
        <pc:docMk/>
      </pc:docMkLst>
      <pc:sldChg chg="addSp modSp mod">
        <pc:chgData name="Brad Keener" userId="9c847ee0-9535-46ae-8f83-00a1a185d373" providerId="ADAL" clId="{32A070F3-3E0F-458B-B642-84532134C4E4}" dt="2024-12-08T22:59:11.678" v="51" actId="1076"/>
        <pc:sldMkLst>
          <pc:docMk/>
          <pc:sldMk cId="2796590105" sldId="292"/>
        </pc:sldMkLst>
        <pc:spChg chg="add mod">
          <ac:chgData name="Brad Keener" userId="9c847ee0-9535-46ae-8f83-00a1a185d373" providerId="ADAL" clId="{32A070F3-3E0F-458B-B642-84532134C4E4}" dt="2024-12-08T22:58:11.790" v="49" actId="14861"/>
          <ac:spMkLst>
            <pc:docMk/>
            <pc:sldMk cId="2796590105" sldId="292"/>
            <ac:spMk id="2" creationId="{F32448C1-9BF9-06CC-1FAC-9F00C9900AE1}"/>
          </ac:spMkLst>
        </pc:spChg>
        <pc:spChg chg="mod">
          <ac:chgData name="Brad Keener" userId="9c847ee0-9535-46ae-8f83-00a1a185d373" providerId="ADAL" clId="{32A070F3-3E0F-458B-B642-84532134C4E4}" dt="2024-12-08T22:59:11.678" v="51" actId="1076"/>
          <ac:spMkLst>
            <pc:docMk/>
            <pc:sldMk cId="2796590105" sldId="292"/>
            <ac:spMk id="8" creationId="{938FBFE9-571E-46AA-F372-1B3E4212501B}"/>
          </ac:spMkLst>
        </pc:spChg>
        <pc:picChg chg="mod">
          <ac:chgData name="Brad Keener" userId="9c847ee0-9535-46ae-8f83-00a1a185d373" providerId="ADAL" clId="{32A070F3-3E0F-458B-B642-84532134C4E4}" dt="2024-12-08T22:59:00.780" v="50" actId="1076"/>
          <ac:picMkLst>
            <pc:docMk/>
            <pc:sldMk cId="2796590105" sldId="292"/>
            <ac:picMk id="7" creationId="{50458FC6-C8A9-16F9-6EC6-BB3031165B60}"/>
          </ac:picMkLst>
        </pc:picChg>
      </pc:sldChg>
      <pc:sldChg chg="new del">
        <pc:chgData name="Brad Keener" userId="9c847ee0-9535-46ae-8f83-00a1a185d373" providerId="ADAL" clId="{32A070F3-3E0F-458B-B642-84532134C4E4}" dt="2024-12-08T22:38:29.449" v="6" actId="2696"/>
        <pc:sldMkLst>
          <pc:docMk/>
          <pc:sldMk cId="1790855921" sldId="29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13A55-835C-026B-0D5C-DF6D8475AB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50956E9-AF70-2A81-32D2-067F228C99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08C4784-A5F2-854E-D1E0-3D08CC384C26}"/>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5" name="Footer Placeholder 4">
            <a:extLst>
              <a:ext uri="{FF2B5EF4-FFF2-40B4-BE49-F238E27FC236}">
                <a16:creationId xmlns:a16="http://schemas.microsoft.com/office/drawing/2014/main" id="{B908694E-51AE-48B6-C4AD-0B3657840B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E3FC90-5078-1B0D-A198-28053C8C2971}"/>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3682005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CE7B6-8546-4C92-BA56-9E375D8656B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FACD5A-4E3A-D959-35FB-C0E6A3347EF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B60EB5-6A4E-D723-1D9B-1C953CEE1DEA}"/>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5" name="Footer Placeholder 4">
            <a:extLst>
              <a:ext uri="{FF2B5EF4-FFF2-40B4-BE49-F238E27FC236}">
                <a16:creationId xmlns:a16="http://schemas.microsoft.com/office/drawing/2014/main" id="{08F6E257-02B6-39F8-CAA9-0D71F77782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AC8063-BD9F-CC58-4EC0-A2DF06D8F38D}"/>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166094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67B27-FA69-CB7E-4603-7140DBE3A7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D4FDDF7-29C5-05FA-65A6-E3F7C72E3C3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DCC04FC-9CE4-4C86-66FA-812CE826D3D6}"/>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5" name="Footer Placeholder 4">
            <a:extLst>
              <a:ext uri="{FF2B5EF4-FFF2-40B4-BE49-F238E27FC236}">
                <a16:creationId xmlns:a16="http://schemas.microsoft.com/office/drawing/2014/main" id="{1F49F777-8DB7-62DC-B351-5585665D7F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0FC4C9-3FBC-549F-8650-AF10D2BF76E3}"/>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3916243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2FFB8-16FB-7E08-9B99-45594A7E143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591735-8B6E-9170-2D91-B3D364289F8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F7B5A91-FFE8-EADE-B828-7F0C153DE9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33882F-23F6-639E-0965-520F0588AAD8}"/>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6" name="Footer Placeholder 5">
            <a:extLst>
              <a:ext uri="{FF2B5EF4-FFF2-40B4-BE49-F238E27FC236}">
                <a16:creationId xmlns:a16="http://schemas.microsoft.com/office/drawing/2014/main" id="{C69A8777-4E46-97A4-1E17-06114D0396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742129-BBB6-13EB-6937-05474B8DAFE1}"/>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270706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6F4EA-CB49-ABE9-D4D9-8C7FA79F340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130B31D-8316-B6F3-E6B9-5CCF37CA8E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1A7BE5-1C3D-1A78-8058-00E9CA0AA45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4D232B3-E54E-3FC7-2DB6-E99DE5893E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4426A5-0B53-2228-EB88-C7CDC3CE4B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F4F73F1-5464-9D6A-CE66-D1F03E4498FE}"/>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8" name="Footer Placeholder 7">
            <a:extLst>
              <a:ext uri="{FF2B5EF4-FFF2-40B4-BE49-F238E27FC236}">
                <a16:creationId xmlns:a16="http://schemas.microsoft.com/office/drawing/2014/main" id="{04DA6872-38E0-1765-A538-0D6FFEF419E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099EBB2-4533-FB5E-80D5-0DD6127713BC}"/>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2918950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193E3-C7A7-5107-0717-05FD88E2C29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8DC203B-064D-7DA8-7642-3BD886CB72EC}"/>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4" name="Footer Placeholder 3">
            <a:extLst>
              <a:ext uri="{FF2B5EF4-FFF2-40B4-BE49-F238E27FC236}">
                <a16:creationId xmlns:a16="http://schemas.microsoft.com/office/drawing/2014/main" id="{E5BA2F41-5CA3-8957-6ECC-F6D6C561B32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4F464F8-13AA-2141-0D41-D4747489D5A3}"/>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416486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346FC3-C471-EB53-5F92-C8026E562C44}"/>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3" name="Footer Placeholder 2">
            <a:extLst>
              <a:ext uri="{FF2B5EF4-FFF2-40B4-BE49-F238E27FC236}">
                <a16:creationId xmlns:a16="http://schemas.microsoft.com/office/drawing/2014/main" id="{848362A1-2441-90A9-6231-14A4F0E77BE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DDDE317-39BA-2990-D4EF-C07862AC1ED5}"/>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166826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CDEEF-1CEE-AB26-9EE2-D8A273537A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30D343F-EFAB-C071-A7EC-111A03BCDF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437570-9928-6FEE-F2B9-AD43895DBB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0F140-FEA1-0DCE-11AE-A9A38787C8ED}"/>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6" name="Footer Placeholder 5">
            <a:extLst>
              <a:ext uri="{FF2B5EF4-FFF2-40B4-BE49-F238E27FC236}">
                <a16:creationId xmlns:a16="http://schemas.microsoft.com/office/drawing/2014/main" id="{F1B9DD81-1937-84CF-536B-80C3E8F17ED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D82AEE5-397B-9ADE-2980-AE53DFB39AD9}"/>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751656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53E39-F79D-AE18-DBD3-919FCDB4D8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BD6E4B5-31AD-F9D3-B10C-2BFA0BC3BD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5406051-2D88-8540-B8E4-D09DA9F228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E6A0BC-03FD-5533-EEE1-2831DCEE4374}"/>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6" name="Footer Placeholder 5">
            <a:extLst>
              <a:ext uri="{FF2B5EF4-FFF2-40B4-BE49-F238E27FC236}">
                <a16:creationId xmlns:a16="http://schemas.microsoft.com/office/drawing/2014/main" id="{9336ABC4-0739-2F28-F93A-42356DB8E0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7973AD-E11B-A622-0B7D-68B8B2E55DEF}"/>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2941566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E20D1-497D-5D04-3DA6-2F90A806698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0C48D47-0893-A00B-F475-74BFB36665E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08FC5E-5F84-3440-F8C5-944E0259D815}"/>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5" name="Footer Placeholder 4">
            <a:extLst>
              <a:ext uri="{FF2B5EF4-FFF2-40B4-BE49-F238E27FC236}">
                <a16:creationId xmlns:a16="http://schemas.microsoft.com/office/drawing/2014/main" id="{B7D28112-8113-D4E6-D853-42089EF6FA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D15AB3-D2FA-8621-5B6D-CBE545051374}"/>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3535194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50317-291F-2A77-6D58-5D94C96BCA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6434CC5-16C5-A9E5-7DF3-79D93FF51DE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F31E70-7645-C77E-9D44-E8D7D8D03DAC}"/>
              </a:ext>
            </a:extLst>
          </p:cNvPr>
          <p:cNvSpPr>
            <a:spLocks noGrp="1"/>
          </p:cNvSpPr>
          <p:nvPr>
            <p:ph type="dt" sz="half" idx="10"/>
          </p:nvPr>
        </p:nvSpPr>
        <p:spPr/>
        <p:txBody>
          <a:bodyPr/>
          <a:lstStyle/>
          <a:p>
            <a:fld id="{AA5730C4-29FB-4727-9288-A92AF569BAD7}" type="datetimeFigureOut">
              <a:rPr lang="en-US" smtClean="0"/>
              <a:t>12/8/2024</a:t>
            </a:fld>
            <a:endParaRPr lang="en-US"/>
          </a:p>
        </p:txBody>
      </p:sp>
      <p:sp>
        <p:nvSpPr>
          <p:cNvPr id="5" name="Footer Placeholder 4">
            <a:extLst>
              <a:ext uri="{FF2B5EF4-FFF2-40B4-BE49-F238E27FC236}">
                <a16:creationId xmlns:a16="http://schemas.microsoft.com/office/drawing/2014/main" id="{7DF4283E-AC8A-5F17-6786-26888E93E6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008B60-FB94-B3D0-5990-6714696D6AD2}"/>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3022663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93D580-95B1-28C8-6588-45E27DDD98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F1869D1-ADF4-9743-6B86-7129039959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1CB03-5889-D701-4241-4B444AD3F8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A5730C4-29FB-4727-9288-A92AF569BAD7}" type="datetimeFigureOut">
              <a:rPr lang="en-US" smtClean="0"/>
              <a:t>12/8/2024</a:t>
            </a:fld>
            <a:endParaRPr lang="en-US"/>
          </a:p>
        </p:txBody>
      </p:sp>
      <p:sp>
        <p:nvSpPr>
          <p:cNvPr id="5" name="Footer Placeholder 4">
            <a:extLst>
              <a:ext uri="{FF2B5EF4-FFF2-40B4-BE49-F238E27FC236}">
                <a16:creationId xmlns:a16="http://schemas.microsoft.com/office/drawing/2014/main" id="{29326568-BAD9-7260-BF98-2366BD7C21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6AB7D5D6-269B-3443-0F76-6D0662A60A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0AF0D9B-671B-486F-B63E-86697669ADE8}" type="slidenum">
              <a:rPr lang="en-US" smtClean="0"/>
              <a:t>‹#›</a:t>
            </a:fld>
            <a:endParaRPr lang="en-US"/>
          </a:p>
        </p:txBody>
      </p:sp>
    </p:spTree>
    <p:extLst>
      <p:ext uri="{BB962C8B-B14F-4D97-AF65-F5344CB8AC3E}">
        <p14:creationId xmlns:p14="http://schemas.microsoft.com/office/powerpoint/2010/main" val="11373905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orcpi.org/id-reading-quiz-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95B37B2-EEBA-B204-A122-82F4416C808B}"/>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A79D5F7B-B73C-E651-8CDB-C67D09B3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D4EA38D-52D5-F4B2-9C90-F5564F22AE47}"/>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47C4EFE3-05CB-1E26-3FE4-FE6A27A040E8}"/>
              </a:ext>
            </a:extLst>
          </p:cNvPr>
          <p:cNvSpPr txBox="1"/>
          <p:nvPr/>
        </p:nvSpPr>
        <p:spPr>
          <a:xfrm>
            <a:off x="810127" y="2180717"/>
            <a:ext cx="10571746" cy="2308324"/>
          </a:xfrm>
          <a:prstGeom prst="rect">
            <a:avLst/>
          </a:prstGeom>
          <a:noFill/>
        </p:spPr>
        <p:txBody>
          <a:bodyPr wrap="square" rtlCol="0">
            <a:spAutoFit/>
          </a:bodyPr>
          <a:lstStyle/>
          <a:p>
            <a:pPr>
              <a:spcBef>
                <a:spcPts val="1000"/>
              </a:spcBef>
              <a:buClrTx/>
              <a:buFontTx/>
              <a:buNone/>
            </a:pPr>
            <a:r>
              <a:rPr lang="en-US" altLang="en-US" sz="2400" dirty="0"/>
              <a:t>The training information provided as part of these lessons is solely for reference purposes only, and should not be relied upon in any respect as totally accurate information.  Any opinions, statements, or other information or content expressed or made available in any exert by any third party are those of the respective author(s) or distributor(s) and are not those of the ORCPI.  ORCPI cannot be held responsible for the accuracy of their information. </a:t>
            </a:r>
            <a:endParaRPr lang="en-US" altLang="en-US" sz="2400" dirty="0">
              <a:latin typeface="Times New Roman" panose="02020603050405020304" pitchFamily="18" charset="0"/>
            </a:endParaRPr>
          </a:p>
        </p:txBody>
      </p:sp>
      <p:sp>
        <p:nvSpPr>
          <p:cNvPr id="2" name="Text Box 4">
            <a:extLst>
              <a:ext uri="{FF2B5EF4-FFF2-40B4-BE49-F238E27FC236}">
                <a16:creationId xmlns:a16="http://schemas.microsoft.com/office/drawing/2014/main" id="{729ADF6E-5729-4ED6-89BF-9563C5A65FF6}"/>
              </a:ext>
            </a:extLst>
          </p:cNvPr>
          <p:cNvSpPr txBox="1">
            <a:spLocks noChangeArrowheads="1"/>
          </p:cNvSpPr>
          <p:nvPr/>
        </p:nvSpPr>
        <p:spPr bwMode="auto">
          <a:xfrm>
            <a:off x="3810000" y="1593759"/>
            <a:ext cx="45720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spcBef>
                <a:spcPts val="1125"/>
              </a:spcBef>
              <a:buClrTx/>
              <a:buFontTx/>
              <a:buNone/>
            </a:pPr>
            <a:r>
              <a:rPr lang="en-US" altLang="en-US">
                <a:latin typeface="Times New Roman" panose="02020603050405020304" pitchFamily="18" charset="0"/>
              </a:rPr>
              <a:t>     </a:t>
            </a:r>
            <a:r>
              <a:rPr lang="en-US" altLang="en-US">
                <a:solidFill>
                  <a:srgbClr val="CC0000"/>
                </a:solidFill>
                <a:latin typeface="Times New Roman" panose="02020603050405020304" pitchFamily="18" charset="0"/>
              </a:rPr>
              <a:t>NOTIFICATIONS – PLEASE READ</a:t>
            </a:r>
          </a:p>
        </p:txBody>
      </p:sp>
      <p:sp>
        <p:nvSpPr>
          <p:cNvPr id="3" name="Text Box 1">
            <a:extLst>
              <a:ext uri="{FF2B5EF4-FFF2-40B4-BE49-F238E27FC236}">
                <a16:creationId xmlns:a16="http://schemas.microsoft.com/office/drawing/2014/main" id="{B230605B-032B-47DD-9D17-61194D6264A1}"/>
              </a:ext>
            </a:extLst>
          </p:cNvPr>
          <p:cNvSpPr txBox="1">
            <a:spLocks noChangeArrowheads="1"/>
          </p:cNvSpPr>
          <p:nvPr/>
        </p:nvSpPr>
        <p:spPr bwMode="auto">
          <a:xfrm>
            <a:off x="2858698" y="4707699"/>
            <a:ext cx="6172200" cy="145386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0"/>
              </a:spcBef>
              <a:buClrTx/>
              <a:buFontTx/>
              <a:buNone/>
            </a:pPr>
            <a:r>
              <a:rPr lang="en-US" altLang="en-US" sz="1600" dirty="0">
                <a:solidFill>
                  <a:schemeClr val="tx1"/>
                </a:solidFill>
              </a:rPr>
              <a:t>The Oklahoma Regional Community Policing Institute</a:t>
            </a:r>
          </a:p>
          <a:p>
            <a:pPr algn="ctr">
              <a:spcBef>
                <a:spcPts val="0"/>
              </a:spcBef>
              <a:buClrTx/>
              <a:buFontTx/>
              <a:buNone/>
            </a:pPr>
            <a:r>
              <a:rPr lang="en-US" altLang="en-US" sz="1600" dirty="0">
                <a:solidFill>
                  <a:schemeClr val="tx1"/>
                </a:solidFill>
              </a:rPr>
              <a:t>ORCPI</a:t>
            </a:r>
          </a:p>
          <a:p>
            <a:pPr algn="ctr">
              <a:spcBef>
                <a:spcPts val="0"/>
              </a:spcBef>
              <a:buClrTx/>
              <a:buFontTx/>
              <a:buNone/>
            </a:pPr>
            <a:r>
              <a:rPr lang="en-US" altLang="en-US" sz="1600" dirty="0">
                <a:solidFill>
                  <a:schemeClr val="tx1"/>
                </a:solidFill>
              </a:rPr>
              <a:t>PO Box 6362 </a:t>
            </a:r>
          </a:p>
          <a:p>
            <a:pPr algn="ctr">
              <a:spcBef>
                <a:spcPts val="0"/>
              </a:spcBef>
              <a:buClrTx/>
              <a:buFontTx/>
              <a:buNone/>
            </a:pPr>
            <a:r>
              <a:rPr lang="en-US" altLang="en-US" sz="1600" dirty="0">
                <a:solidFill>
                  <a:schemeClr val="tx1"/>
                </a:solidFill>
              </a:rPr>
              <a:t>Norman, OK 73072-6362 </a:t>
            </a:r>
          </a:p>
          <a:p>
            <a:pPr algn="ctr">
              <a:spcBef>
                <a:spcPts val="1000"/>
              </a:spcBef>
              <a:buClrTx/>
              <a:buFontTx/>
              <a:buNone/>
            </a:pPr>
            <a:endParaRPr lang="en-US" altLang="en-US" sz="1600" dirty="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825720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83F5A-14C5-D868-BDD7-8641A70E38EC}"/>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D6ACAC5-6854-7823-2839-0169187C8170}"/>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7A3E7D5E-99AB-1F68-0C5D-EBEBF80193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AF5F916-50D2-EC5A-C10C-668B28C9E546}"/>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pic>
        <p:nvPicPr>
          <p:cNvPr id="7" name="Picture 6">
            <a:extLst>
              <a:ext uri="{FF2B5EF4-FFF2-40B4-BE49-F238E27FC236}">
                <a16:creationId xmlns:a16="http://schemas.microsoft.com/office/drawing/2014/main" id="{F843DF18-BCC5-C590-4CDB-89C54A1DEDF8}"/>
              </a:ext>
            </a:extLst>
          </p:cNvPr>
          <p:cNvPicPr>
            <a:picLocks noChangeAspect="1"/>
          </p:cNvPicPr>
          <p:nvPr/>
        </p:nvPicPr>
        <p:blipFill>
          <a:blip r:embed="rId3"/>
          <a:stretch>
            <a:fillRect/>
          </a:stretch>
        </p:blipFill>
        <p:spPr>
          <a:xfrm>
            <a:off x="1775660" y="1468001"/>
            <a:ext cx="8640680" cy="3200252"/>
          </a:xfrm>
          <a:prstGeom prst="rect">
            <a:avLst/>
          </a:prstGeom>
        </p:spPr>
      </p:pic>
      <p:sp>
        <p:nvSpPr>
          <p:cNvPr id="8" name="TextBox 7">
            <a:extLst>
              <a:ext uri="{FF2B5EF4-FFF2-40B4-BE49-F238E27FC236}">
                <a16:creationId xmlns:a16="http://schemas.microsoft.com/office/drawing/2014/main" id="{037979A2-B750-4A4A-7691-8C63E67BE1D3}"/>
              </a:ext>
            </a:extLst>
          </p:cNvPr>
          <p:cNvSpPr txBox="1"/>
          <p:nvPr/>
        </p:nvSpPr>
        <p:spPr>
          <a:xfrm>
            <a:off x="770022" y="4789990"/>
            <a:ext cx="10571746" cy="1692771"/>
          </a:xfrm>
          <a:prstGeom prst="rect">
            <a:avLst/>
          </a:prstGeom>
          <a:noFill/>
        </p:spPr>
        <p:txBody>
          <a:bodyPr wrap="square" rtlCol="0">
            <a:spAutoFit/>
          </a:bodyPr>
          <a:lstStyle/>
          <a:p>
            <a:pPr algn="ctr"/>
            <a:r>
              <a:rPr lang="en-US" sz="2600" b="1" dirty="0"/>
              <a:t>Hello and welcome!</a:t>
            </a:r>
          </a:p>
          <a:p>
            <a:pPr algn="just"/>
            <a:r>
              <a:rPr lang="en-US" sz="2600" dirty="0"/>
              <a:t>Unit 1 will introduce you to some important definitions in the world of identity theft. It will also give you an overview of the of some topics we will explore in detail in future units.</a:t>
            </a:r>
          </a:p>
        </p:txBody>
      </p:sp>
    </p:spTree>
    <p:extLst>
      <p:ext uri="{BB962C8B-B14F-4D97-AF65-F5344CB8AC3E}">
        <p14:creationId xmlns:p14="http://schemas.microsoft.com/office/powerpoint/2010/main" val="1243313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970A-2C38-1B21-7B6A-F29CEF90F3A2}"/>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6D11F1A-C6B5-977D-0FC7-FC4E2A3DDC62}"/>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98E11F6E-9457-E342-8F0F-8988286791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9BAAE97-DE2B-1103-45A3-579536BE069E}"/>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7EB4F36C-3058-AB0C-BFA5-28E229317C64}"/>
              </a:ext>
            </a:extLst>
          </p:cNvPr>
          <p:cNvSpPr txBox="1"/>
          <p:nvPr/>
        </p:nvSpPr>
        <p:spPr>
          <a:xfrm>
            <a:off x="583532" y="2720194"/>
            <a:ext cx="5512468" cy="3293209"/>
          </a:xfrm>
          <a:prstGeom prst="rect">
            <a:avLst/>
          </a:prstGeom>
          <a:noFill/>
        </p:spPr>
        <p:txBody>
          <a:bodyPr wrap="square" rtlCol="0">
            <a:spAutoFit/>
          </a:bodyPr>
          <a:lstStyle/>
          <a:p>
            <a:pPr algn="ctr"/>
            <a:r>
              <a:rPr lang="en-US" sz="2600" b="1" dirty="0"/>
              <a:t>What is Identity Theft?</a:t>
            </a:r>
          </a:p>
          <a:p>
            <a:r>
              <a:rPr lang="en-US" sz="2600" dirty="0"/>
              <a:t>Identity theft is when someone uses your personal or financial information without your permission. They might steal your name and address, credit card, or bank account numbers, Social Security number, or medical insurance account numbers.</a:t>
            </a:r>
          </a:p>
        </p:txBody>
      </p:sp>
      <p:pic>
        <p:nvPicPr>
          <p:cNvPr id="2050" name="Picture 2" descr="Identity theft and fraud scams | police.tsu.edu">
            <a:extLst>
              <a:ext uri="{FF2B5EF4-FFF2-40B4-BE49-F238E27FC236}">
                <a16:creationId xmlns:a16="http://schemas.microsoft.com/office/drawing/2014/main" id="{A0E3AA43-88AC-340F-6109-42E7E8CF35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2262" y="1354137"/>
            <a:ext cx="2785310" cy="142050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CCF5646-5373-E48B-DF46-BB189B0A9D28}"/>
              </a:ext>
            </a:extLst>
          </p:cNvPr>
          <p:cNvSpPr txBox="1"/>
          <p:nvPr/>
        </p:nvSpPr>
        <p:spPr>
          <a:xfrm>
            <a:off x="6281067" y="1567048"/>
            <a:ext cx="5512468" cy="4493538"/>
          </a:xfrm>
          <a:prstGeom prst="rect">
            <a:avLst/>
          </a:prstGeom>
          <a:noFill/>
        </p:spPr>
        <p:txBody>
          <a:bodyPr wrap="square" rtlCol="0">
            <a:spAutoFit/>
          </a:bodyPr>
          <a:lstStyle/>
          <a:p>
            <a:pPr algn="ctr"/>
            <a:r>
              <a:rPr lang="en-US" sz="2600" b="1" dirty="0"/>
              <a:t>And they could use them to:</a:t>
            </a:r>
          </a:p>
          <a:p>
            <a:pPr marL="457200" indent="-457200">
              <a:buFont typeface="Arial" panose="020B0604020202020204" pitchFamily="34" charset="0"/>
              <a:buChar char="•"/>
            </a:pPr>
            <a:r>
              <a:rPr lang="en-US" sz="2600" dirty="0"/>
              <a:t>buy things with your credit cards</a:t>
            </a:r>
          </a:p>
          <a:p>
            <a:pPr marL="457200" indent="-457200">
              <a:buFont typeface="Arial" panose="020B0604020202020204" pitchFamily="34" charset="0"/>
              <a:buChar char="•"/>
            </a:pPr>
            <a:r>
              <a:rPr lang="en-US" sz="2600" dirty="0"/>
              <a:t>get new credit cards in your name</a:t>
            </a:r>
          </a:p>
          <a:p>
            <a:pPr marL="457200" indent="-457200">
              <a:buFont typeface="Arial" panose="020B0604020202020204" pitchFamily="34" charset="0"/>
              <a:buChar char="•"/>
            </a:pPr>
            <a:r>
              <a:rPr lang="en-US" sz="2600" dirty="0"/>
              <a:t>open a phone, electricity, or gas account in your name</a:t>
            </a:r>
          </a:p>
          <a:p>
            <a:pPr marL="457200" indent="-457200">
              <a:buFont typeface="Arial" panose="020B0604020202020204" pitchFamily="34" charset="0"/>
              <a:buChar char="•"/>
            </a:pPr>
            <a:r>
              <a:rPr lang="en-US" sz="2600" dirty="0"/>
              <a:t>steal your tax refund</a:t>
            </a:r>
          </a:p>
          <a:p>
            <a:pPr marL="457200" indent="-457200">
              <a:buFont typeface="Arial" panose="020B0604020202020204" pitchFamily="34" charset="0"/>
              <a:buChar char="•"/>
            </a:pPr>
            <a:r>
              <a:rPr lang="en-US" sz="2600" dirty="0"/>
              <a:t>use your health insurance to get medical care</a:t>
            </a:r>
          </a:p>
          <a:p>
            <a:pPr marL="457200" indent="-457200">
              <a:buFont typeface="Arial" panose="020B0604020202020204" pitchFamily="34" charset="0"/>
              <a:buChar char="•"/>
            </a:pPr>
            <a:r>
              <a:rPr lang="en-US" sz="2600" dirty="0"/>
              <a:t>pretend to be you if they are arrested</a:t>
            </a:r>
          </a:p>
          <a:p>
            <a:pPr marL="457200" indent="-457200">
              <a:buFont typeface="Arial" panose="020B0604020202020204" pitchFamily="34" charset="0"/>
              <a:buChar char="•"/>
            </a:pPr>
            <a:r>
              <a:rPr lang="en-US" sz="2600" dirty="0"/>
              <a:t>…and </a:t>
            </a:r>
            <a:r>
              <a:rPr lang="en-US" sz="2600"/>
              <a:t>much more!</a:t>
            </a:r>
            <a:endParaRPr lang="en-US" sz="2600" dirty="0"/>
          </a:p>
        </p:txBody>
      </p:sp>
    </p:spTree>
    <p:extLst>
      <p:ext uri="{BB962C8B-B14F-4D97-AF65-F5344CB8AC3E}">
        <p14:creationId xmlns:p14="http://schemas.microsoft.com/office/powerpoint/2010/main" val="30802595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F47F0-4677-2A0C-1BFB-1802776BA2A2}"/>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502DC672-2491-CF91-E0DB-0BA1159121BC}"/>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790773D4-F568-9C6C-79D2-9CC2D85DC6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D037761-521B-4CBB-7BF1-0A0E1524377E}"/>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5DC92501-252A-43BB-ACDC-95BF220B2B0F}"/>
              </a:ext>
            </a:extLst>
          </p:cNvPr>
          <p:cNvSpPr txBox="1"/>
          <p:nvPr/>
        </p:nvSpPr>
        <p:spPr>
          <a:xfrm>
            <a:off x="810127" y="3578812"/>
            <a:ext cx="10571746" cy="2308324"/>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Identity Theft vs. Identity Fraud</a:t>
            </a:r>
          </a:p>
          <a:p>
            <a:pPr algn="just"/>
            <a:r>
              <a:rPr lang="en-US" sz="2400" dirty="0">
                <a:latin typeface="Times New Roman" panose="02020603050405020304" pitchFamily="18" charset="0"/>
                <a:cs typeface="Times New Roman" panose="02020603050405020304" pitchFamily="18" charset="0"/>
              </a:rPr>
              <a:t>Though sometimes used interchangeably, identity theft and identity fraud are two different things. Identity theft is when a victim’s Personal Identifying Information (PII) is stolen. Stolen PII could include the victim’s name, address, Social Security number, or other identifying numbers such as medical insurance or credit card accounts. Identity fraud occurs when thieves use that information for illicit gain.</a:t>
            </a:r>
          </a:p>
        </p:txBody>
      </p:sp>
      <p:pic>
        <p:nvPicPr>
          <p:cNvPr id="2" name="Picture 1">
            <a:extLst>
              <a:ext uri="{FF2B5EF4-FFF2-40B4-BE49-F238E27FC236}">
                <a16:creationId xmlns:a16="http://schemas.microsoft.com/office/drawing/2014/main" id="{D6F5932D-D6BB-C16B-B518-360462364594}"/>
              </a:ext>
            </a:extLst>
          </p:cNvPr>
          <p:cNvPicPr>
            <a:picLocks noChangeAspect="1"/>
          </p:cNvPicPr>
          <p:nvPr/>
        </p:nvPicPr>
        <p:blipFill>
          <a:blip r:embed="rId3"/>
          <a:stretch>
            <a:fillRect/>
          </a:stretch>
        </p:blipFill>
        <p:spPr>
          <a:xfrm>
            <a:off x="3856121" y="1509362"/>
            <a:ext cx="4479758" cy="2015891"/>
          </a:xfrm>
          <a:prstGeom prst="rect">
            <a:avLst/>
          </a:prstGeom>
        </p:spPr>
      </p:pic>
    </p:spTree>
    <p:extLst>
      <p:ext uri="{BB962C8B-B14F-4D97-AF65-F5344CB8AC3E}">
        <p14:creationId xmlns:p14="http://schemas.microsoft.com/office/powerpoint/2010/main" val="328465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F8EEE-DA96-8B3B-2180-C6B5B1C32B1D}"/>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00193512-9FFE-C5B4-7AF2-430F1EB24504}"/>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D53A30FD-CF08-8FA6-34EC-E3C48A95BE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03669BD-C6D5-620A-8C40-2DF1780DBCE7}"/>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2" name="TextBox 1">
            <a:extLst>
              <a:ext uri="{FF2B5EF4-FFF2-40B4-BE49-F238E27FC236}">
                <a16:creationId xmlns:a16="http://schemas.microsoft.com/office/drawing/2014/main" id="{695313FF-63DA-6B59-4296-8A5F4FA1CDD0}"/>
              </a:ext>
            </a:extLst>
          </p:cNvPr>
          <p:cNvSpPr txBox="1"/>
          <p:nvPr/>
        </p:nvSpPr>
        <p:spPr>
          <a:xfrm>
            <a:off x="6281067" y="1567048"/>
            <a:ext cx="5512468" cy="4093428"/>
          </a:xfrm>
          <a:prstGeom prst="rect">
            <a:avLst/>
          </a:prstGeom>
          <a:noFill/>
        </p:spPr>
        <p:txBody>
          <a:bodyPr wrap="square" rtlCol="0">
            <a:spAutoFit/>
          </a:bodyPr>
          <a:lstStyle/>
          <a:p>
            <a:pPr algn="ctr"/>
            <a:r>
              <a:rPr lang="en-US" sz="2600" b="1" dirty="0"/>
              <a:t>The Federal Trade Commission (FTC) sees identity fraud and the schemes used to commit them, as federal offenses:</a:t>
            </a:r>
          </a:p>
          <a:p>
            <a:pPr marL="457200" indent="-457200">
              <a:buFont typeface="Arial" panose="020B0604020202020204" pitchFamily="34" charset="0"/>
              <a:buChar char="•"/>
            </a:pPr>
            <a:r>
              <a:rPr lang="en-US" sz="2600" dirty="0"/>
              <a:t>Identification fraud</a:t>
            </a:r>
          </a:p>
          <a:p>
            <a:pPr marL="457200" indent="-457200">
              <a:buFont typeface="Arial" panose="020B0604020202020204" pitchFamily="34" charset="0"/>
              <a:buChar char="•"/>
            </a:pPr>
            <a:r>
              <a:rPr lang="en-US" sz="2600" dirty="0"/>
              <a:t>Credit card fraud</a:t>
            </a:r>
          </a:p>
          <a:p>
            <a:pPr marL="457200" indent="-457200">
              <a:buFont typeface="Arial" panose="020B0604020202020204" pitchFamily="34" charset="0"/>
              <a:buChar char="•"/>
            </a:pPr>
            <a:r>
              <a:rPr lang="en-US" sz="2600" dirty="0"/>
              <a:t>Computer fraud</a:t>
            </a:r>
          </a:p>
          <a:p>
            <a:pPr marL="457200" indent="-457200">
              <a:buFont typeface="Arial" panose="020B0604020202020204" pitchFamily="34" charset="0"/>
              <a:buChar char="•"/>
            </a:pPr>
            <a:r>
              <a:rPr lang="en-US" sz="2600" dirty="0"/>
              <a:t>Mail fraud</a:t>
            </a:r>
          </a:p>
          <a:p>
            <a:pPr marL="457200" indent="-457200">
              <a:buFont typeface="Arial" panose="020B0604020202020204" pitchFamily="34" charset="0"/>
              <a:buChar char="•"/>
            </a:pPr>
            <a:r>
              <a:rPr lang="en-US" sz="2600" dirty="0"/>
              <a:t>Wire fraud</a:t>
            </a:r>
          </a:p>
          <a:p>
            <a:pPr marL="457200" indent="-457200">
              <a:buFont typeface="Arial" panose="020B0604020202020204" pitchFamily="34" charset="0"/>
              <a:buChar char="•"/>
            </a:pPr>
            <a:r>
              <a:rPr lang="en-US" sz="2600" dirty="0"/>
              <a:t>Financial Institution fraud</a:t>
            </a:r>
          </a:p>
        </p:txBody>
      </p:sp>
      <p:pic>
        <p:nvPicPr>
          <p:cNvPr id="3" name="Picture 2">
            <a:extLst>
              <a:ext uri="{FF2B5EF4-FFF2-40B4-BE49-F238E27FC236}">
                <a16:creationId xmlns:a16="http://schemas.microsoft.com/office/drawing/2014/main" id="{56AA4AF9-F8B1-CFBC-8FEF-A10ADBD18F2F}"/>
              </a:ext>
            </a:extLst>
          </p:cNvPr>
          <p:cNvPicPr>
            <a:picLocks noChangeAspect="1"/>
          </p:cNvPicPr>
          <p:nvPr/>
        </p:nvPicPr>
        <p:blipFill>
          <a:blip r:embed="rId3"/>
          <a:stretch>
            <a:fillRect/>
          </a:stretch>
        </p:blipFill>
        <p:spPr>
          <a:xfrm>
            <a:off x="1194912" y="1760188"/>
            <a:ext cx="4280010" cy="3707147"/>
          </a:xfrm>
          <a:prstGeom prst="rect">
            <a:avLst/>
          </a:prstGeom>
        </p:spPr>
      </p:pic>
    </p:spTree>
    <p:extLst>
      <p:ext uri="{BB962C8B-B14F-4D97-AF65-F5344CB8AC3E}">
        <p14:creationId xmlns:p14="http://schemas.microsoft.com/office/powerpoint/2010/main" val="2907712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15380C-9C2C-E0D8-DD41-0813AF441650}"/>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BED76A68-EFF1-EEE8-B8C5-4E5E23ED44FF}"/>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E33D0769-79E6-2F0D-D632-E72621B95C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83A3D99-3829-7058-92CC-7C4CD20C6C65}"/>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2" name="TextBox 1">
            <a:extLst>
              <a:ext uri="{FF2B5EF4-FFF2-40B4-BE49-F238E27FC236}">
                <a16:creationId xmlns:a16="http://schemas.microsoft.com/office/drawing/2014/main" id="{CD2681AE-E2B7-BB6D-CA36-AE31C423FF0A}"/>
              </a:ext>
            </a:extLst>
          </p:cNvPr>
          <p:cNvSpPr txBox="1"/>
          <p:nvPr/>
        </p:nvSpPr>
        <p:spPr>
          <a:xfrm>
            <a:off x="5454316" y="1982450"/>
            <a:ext cx="5785767" cy="2893100"/>
          </a:xfrm>
          <a:prstGeom prst="rect">
            <a:avLst/>
          </a:prstGeom>
          <a:noFill/>
        </p:spPr>
        <p:txBody>
          <a:bodyPr wrap="square" rtlCol="0">
            <a:spAutoFit/>
          </a:bodyPr>
          <a:lstStyle/>
          <a:p>
            <a:pPr algn="ctr"/>
            <a:r>
              <a:rPr lang="en-US" sz="2600" b="1" dirty="0"/>
              <a:t>In fraud cases, Federal Prosecutors work with many other law enforcement related agencies:</a:t>
            </a:r>
          </a:p>
          <a:p>
            <a:pPr marL="457200" indent="-457200">
              <a:buFont typeface="Arial" panose="020B0604020202020204" pitchFamily="34" charset="0"/>
              <a:buChar char="•"/>
            </a:pPr>
            <a:r>
              <a:rPr lang="en-US" sz="2600" dirty="0"/>
              <a:t>Federal Trade Commission (FTC)</a:t>
            </a:r>
          </a:p>
          <a:p>
            <a:pPr marL="457200" indent="-457200">
              <a:buFont typeface="Arial" panose="020B0604020202020204" pitchFamily="34" charset="0"/>
              <a:buChar char="•"/>
            </a:pPr>
            <a:r>
              <a:rPr lang="en-US" sz="2600" dirty="0"/>
              <a:t>Federal Bureau of Investigation (FBI)</a:t>
            </a:r>
          </a:p>
          <a:p>
            <a:pPr marL="457200" indent="-457200">
              <a:buFont typeface="Arial" panose="020B0604020202020204" pitchFamily="34" charset="0"/>
              <a:buChar char="•"/>
            </a:pPr>
            <a:r>
              <a:rPr lang="en-US" sz="2600" dirty="0"/>
              <a:t>United States Secret Service</a:t>
            </a:r>
          </a:p>
          <a:p>
            <a:pPr marL="457200" indent="-457200">
              <a:buFont typeface="Arial" panose="020B0604020202020204" pitchFamily="34" charset="0"/>
              <a:buChar char="•"/>
            </a:pPr>
            <a:r>
              <a:rPr lang="en-US" sz="2600" dirty="0"/>
              <a:t>U. S. Postal Inspection Service</a:t>
            </a:r>
          </a:p>
        </p:txBody>
      </p:sp>
      <p:pic>
        <p:nvPicPr>
          <p:cNvPr id="5" name="Picture 4">
            <a:extLst>
              <a:ext uri="{FF2B5EF4-FFF2-40B4-BE49-F238E27FC236}">
                <a16:creationId xmlns:a16="http://schemas.microsoft.com/office/drawing/2014/main" id="{3957D9DC-FB7F-4C1B-242F-8337A54CEAF5}"/>
              </a:ext>
            </a:extLst>
          </p:cNvPr>
          <p:cNvPicPr>
            <a:picLocks noChangeAspect="1"/>
          </p:cNvPicPr>
          <p:nvPr/>
        </p:nvPicPr>
        <p:blipFill>
          <a:blip r:embed="rId3"/>
          <a:stretch>
            <a:fillRect/>
          </a:stretch>
        </p:blipFill>
        <p:spPr>
          <a:xfrm>
            <a:off x="1556084" y="2099093"/>
            <a:ext cx="3809999" cy="3148012"/>
          </a:xfrm>
          <a:prstGeom prst="rect">
            <a:avLst/>
          </a:prstGeom>
        </p:spPr>
      </p:pic>
    </p:spTree>
    <p:extLst>
      <p:ext uri="{BB962C8B-B14F-4D97-AF65-F5344CB8AC3E}">
        <p14:creationId xmlns:p14="http://schemas.microsoft.com/office/powerpoint/2010/main" val="3408715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FAC5D-B3E9-22A8-318C-6C6BB7D2A76F}"/>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89D9165A-BF58-AFFC-4CBF-872937FB2AE8}"/>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1E1DE607-B98C-B3DF-32A9-0717BF5371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B94302F-3DB0-3B77-AE43-EAEE6B3ACF04}"/>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pic>
        <p:nvPicPr>
          <p:cNvPr id="7" name="Picture 6">
            <a:extLst>
              <a:ext uri="{FF2B5EF4-FFF2-40B4-BE49-F238E27FC236}">
                <a16:creationId xmlns:a16="http://schemas.microsoft.com/office/drawing/2014/main" id="{C2B8B403-BB91-4FDC-9A4C-E6E52ACA038E}"/>
              </a:ext>
            </a:extLst>
          </p:cNvPr>
          <p:cNvPicPr>
            <a:picLocks noChangeAspect="1"/>
          </p:cNvPicPr>
          <p:nvPr/>
        </p:nvPicPr>
        <p:blipFill>
          <a:blip r:embed="rId3"/>
          <a:stretch>
            <a:fillRect/>
          </a:stretch>
        </p:blipFill>
        <p:spPr>
          <a:xfrm>
            <a:off x="1775660" y="1468001"/>
            <a:ext cx="8640680" cy="3200252"/>
          </a:xfrm>
          <a:prstGeom prst="rect">
            <a:avLst/>
          </a:prstGeom>
        </p:spPr>
      </p:pic>
      <p:sp>
        <p:nvSpPr>
          <p:cNvPr id="8" name="TextBox 7">
            <a:extLst>
              <a:ext uri="{FF2B5EF4-FFF2-40B4-BE49-F238E27FC236}">
                <a16:creationId xmlns:a16="http://schemas.microsoft.com/office/drawing/2014/main" id="{7A97A9CF-F123-0204-9D43-59A26E12D612}"/>
              </a:ext>
            </a:extLst>
          </p:cNvPr>
          <p:cNvSpPr txBox="1"/>
          <p:nvPr/>
        </p:nvSpPr>
        <p:spPr>
          <a:xfrm>
            <a:off x="770022" y="4789990"/>
            <a:ext cx="10571746" cy="1692771"/>
          </a:xfrm>
          <a:prstGeom prst="rect">
            <a:avLst/>
          </a:prstGeom>
          <a:noFill/>
        </p:spPr>
        <p:txBody>
          <a:bodyPr wrap="square" rtlCol="0">
            <a:spAutoFit/>
          </a:bodyPr>
          <a:lstStyle/>
          <a:p>
            <a:pPr algn="ctr"/>
            <a:r>
              <a:rPr lang="en-US" sz="2600" b="1" dirty="0"/>
              <a:t>Identity Theft Categories</a:t>
            </a:r>
          </a:p>
          <a:p>
            <a:pPr algn="just"/>
            <a:r>
              <a:rPr lang="en-US" sz="2600" dirty="0"/>
              <a:t>Although identity theft takes many forms, there are some important major categories that a large portion of identity theft falls into. Let’s explore these categories in a more in-depth way.</a:t>
            </a:r>
          </a:p>
        </p:txBody>
      </p:sp>
    </p:spTree>
    <p:extLst>
      <p:ext uri="{BB962C8B-B14F-4D97-AF65-F5344CB8AC3E}">
        <p14:creationId xmlns:p14="http://schemas.microsoft.com/office/powerpoint/2010/main" val="2997363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CA129-11AE-5268-0A2D-64C5502DD4FA}"/>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425AEFA3-14E8-3CFF-FAEF-16C295F1C2F9}"/>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C257D653-9F30-B1FC-DE7B-81D58A5B30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18551C7-6963-9377-83C3-14F4DA6CDEFC}"/>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44CB068E-3E3A-2797-1514-690A31A91DCD}"/>
              </a:ext>
            </a:extLst>
          </p:cNvPr>
          <p:cNvSpPr txBox="1"/>
          <p:nvPr/>
        </p:nvSpPr>
        <p:spPr>
          <a:xfrm>
            <a:off x="810127" y="3642978"/>
            <a:ext cx="10571746" cy="2893100"/>
          </a:xfrm>
          <a:prstGeom prst="rect">
            <a:avLst/>
          </a:prstGeom>
          <a:noFill/>
        </p:spPr>
        <p:txBody>
          <a:bodyPr wrap="square" rtlCol="0">
            <a:spAutoFit/>
          </a:bodyPr>
          <a:lstStyle/>
          <a:p>
            <a:pPr algn="ctr"/>
            <a:r>
              <a:rPr lang="en-US" sz="2600" b="1" dirty="0"/>
              <a:t>Financial Identity Theft</a:t>
            </a:r>
          </a:p>
          <a:p>
            <a:pPr algn="just"/>
            <a:r>
              <a:rPr lang="en-US" sz="2600" dirty="0">
                <a:latin typeface="Times New Roman" panose="02020603050405020304" pitchFamily="18" charset="0"/>
                <a:cs typeface="Times New Roman" panose="02020603050405020304" pitchFamily="18" charset="0"/>
              </a:rPr>
              <a:t>Credit card fraud tops the list of identity theft crimes and some experts estimate that over 80 percent of credit cards currently in people’s wallets have already been compromised. Thieves may open new accounts and they can be difficult to detect. The most common types of new accounts that scammers open are online accounts such as eBay or Amazon, checking or savings accounts, and credit card accounts.</a:t>
            </a:r>
          </a:p>
        </p:txBody>
      </p:sp>
      <p:pic>
        <p:nvPicPr>
          <p:cNvPr id="3" name="Picture 2">
            <a:extLst>
              <a:ext uri="{FF2B5EF4-FFF2-40B4-BE49-F238E27FC236}">
                <a16:creationId xmlns:a16="http://schemas.microsoft.com/office/drawing/2014/main" id="{331B8146-A8FD-6DB9-7826-071DB201F285}"/>
              </a:ext>
            </a:extLst>
          </p:cNvPr>
          <p:cNvPicPr>
            <a:picLocks noChangeAspect="1"/>
          </p:cNvPicPr>
          <p:nvPr/>
        </p:nvPicPr>
        <p:blipFill>
          <a:blip r:embed="rId3"/>
          <a:stretch>
            <a:fillRect/>
          </a:stretch>
        </p:blipFill>
        <p:spPr>
          <a:xfrm>
            <a:off x="2217320" y="1474620"/>
            <a:ext cx="7677150" cy="2047875"/>
          </a:xfrm>
          <a:prstGeom prst="rect">
            <a:avLst/>
          </a:prstGeom>
        </p:spPr>
      </p:pic>
    </p:spTree>
    <p:extLst>
      <p:ext uri="{BB962C8B-B14F-4D97-AF65-F5344CB8AC3E}">
        <p14:creationId xmlns:p14="http://schemas.microsoft.com/office/powerpoint/2010/main" val="1746888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172FE-917D-F085-36A0-2A55E645AFC3}"/>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77E2AC0-BD52-0E6F-CCE0-D07C43119C79}"/>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476A34D0-2A5A-7044-41E3-757C3DC522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A535F0F-61E2-A94E-5899-896DD97B721F}"/>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2F6FC27E-065C-C18A-AE0A-28232208C0B2}"/>
              </a:ext>
            </a:extLst>
          </p:cNvPr>
          <p:cNvSpPr txBox="1"/>
          <p:nvPr/>
        </p:nvSpPr>
        <p:spPr>
          <a:xfrm>
            <a:off x="810127" y="3642978"/>
            <a:ext cx="10571746" cy="2492990"/>
          </a:xfrm>
          <a:prstGeom prst="rect">
            <a:avLst/>
          </a:prstGeom>
          <a:noFill/>
        </p:spPr>
        <p:txBody>
          <a:bodyPr wrap="square" rtlCol="0">
            <a:spAutoFit/>
          </a:bodyPr>
          <a:lstStyle/>
          <a:p>
            <a:pPr algn="ctr"/>
            <a:r>
              <a:rPr lang="en-US" sz="2600" b="1" dirty="0"/>
              <a:t>Financial Identity Theft</a:t>
            </a:r>
          </a:p>
          <a:p>
            <a:pPr algn="just"/>
            <a:r>
              <a:rPr lang="en-US" sz="2600" dirty="0">
                <a:latin typeface="Times New Roman" panose="02020603050405020304" pitchFamily="18" charset="0"/>
                <a:cs typeface="Times New Roman" panose="02020603050405020304" pitchFamily="18" charset="0"/>
              </a:rPr>
              <a:t>While microchips in credit cards have reportedly helped curb in-store fraud, experts say that mobile and online transactions are now the low-hanging fruit. As a result, card-not-present fraud, a scam in which the credit card is not physically used such as for online or phone transactions, has ballooned in recent years.</a:t>
            </a:r>
          </a:p>
        </p:txBody>
      </p:sp>
      <p:pic>
        <p:nvPicPr>
          <p:cNvPr id="3" name="Picture 2">
            <a:extLst>
              <a:ext uri="{FF2B5EF4-FFF2-40B4-BE49-F238E27FC236}">
                <a16:creationId xmlns:a16="http://schemas.microsoft.com/office/drawing/2014/main" id="{E0E4D217-E731-571B-71B9-1F3BFAA9384C}"/>
              </a:ext>
            </a:extLst>
          </p:cNvPr>
          <p:cNvPicPr>
            <a:picLocks noChangeAspect="1"/>
          </p:cNvPicPr>
          <p:nvPr/>
        </p:nvPicPr>
        <p:blipFill>
          <a:blip r:embed="rId3"/>
          <a:stretch>
            <a:fillRect/>
          </a:stretch>
        </p:blipFill>
        <p:spPr>
          <a:xfrm>
            <a:off x="2217320" y="1474620"/>
            <a:ext cx="7677150" cy="2047875"/>
          </a:xfrm>
          <a:prstGeom prst="rect">
            <a:avLst/>
          </a:prstGeom>
        </p:spPr>
      </p:pic>
    </p:spTree>
    <p:extLst>
      <p:ext uri="{BB962C8B-B14F-4D97-AF65-F5344CB8AC3E}">
        <p14:creationId xmlns:p14="http://schemas.microsoft.com/office/powerpoint/2010/main" val="3731899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7A605-F7EB-F33A-24CD-0B98F549B89F}"/>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118FCE56-710F-64F8-FDCD-D00A84EC3B6C}"/>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791219EC-F1FB-9526-AA00-59EA494D76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F208B25-57A2-5D8F-523F-8AD5D4D201D7}"/>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699B4209-4E2E-FB78-83C8-1186122661BF}"/>
              </a:ext>
            </a:extLst>
          </p:cNvPr>
          <p:cNvSpPr txBox="1"/>
          <p:nvPr/>
        </p:nvSpPr>
        <p:spPr>
          <a:xfrm>
            <a:off x="810127" y="3642978"/>
            <a:ext cx="10571746" cy="2492990"/>
          </a:xfrm>
          <a:prstGeom prst="rect">
            <a:avLst/>
          </a:prstGeom>
          <a:noFill/>
        </p:spPr>
        <p:txBody>
          <a:bodyPr wrap="square" rtlCol="0">
            <a:spAutoFit/>
          </a:bodyPr>
          <a:lstStyle/>
          <a:p>
            <a:pPr algn="ctr"/>
            <a:r>
              <a:rPr lang="en-US" sz="2600" b="1" dirty="0"/>
              <a:t>Tax Identity Theft</a:t>
            </a:r>
          </a:p>
          <a:p>
            <a:pPr algn="just"/>
            <a:r>
              <a:rPr lang="en-US" sz="2600" b="1" i="1" dirty="0">
                <a:latin typeface="Times New Roman" panose="02020603050405020304" pitchFamily="18" charset="0"/>
                <a:cs typeface="Times New Roman" panose="02020603050405020304" pitchFamily="18" charset="0"/>
              </a:rPr>
              <a:t>Thieves aim to file a fake tax return before the victim does. </a:t>
            </a:r>
            <a:r>
              <a:rPr lang="en-US" sz="2600" dirty="0">
                <a:latin typeface="Times New Roman" panose="02020603050405020304" pitchFamily="18" charset="0"/>
                <a:cs typeface="Times New Roman" panose="02020603050405020304" pitchFamily="18" charset="0"/>
              </a:rPr>
              <a:t>According to the IRS, tax-related identity theft is one of the most common tax scams. Tax identity theft occurs when a criminal uses the victim’s Social Security number to file a fraudulent tax return. Victims may not know the crime has happened until the IRS rejects their tax return as a duplicate filing.</a:t>
            </a:r>
          </a:p>
        </p:txBody>
      </p:sp>
      <p:pic>
        <p:nvPicPr>
          <p:cNvPr id="5" name="Picture 4">
            <a:extLst>
              <a:ext uri="{FF2B5EF4-FFF2-40B4-BE49-F238E27FC236}">
                <a16:creationId xmlns:a16="http://schemas.microsoft.com/office/drawing/2014/main" id="{3E0444EE-5C04-E011-4ABB-7055CDBE97AB}"/>
              </a:ext>
            </a:extLst>
          </p:cNvPr>
          <p:cNvPicPr>
            <a:picLocks noChangeAspect="1"/>
          </p:cNvPicPr>
          <p:nvPr/>
        </p:nvPicPr>
        <p:blipFill>
          <a:blip r:embed="rId3"/>
          <a:stretch>
            <a:fillRect/>
          </a:stretch>
        </p:blipFill>
        <p:spPr>
          <a:xfrm>
            <a:off x="2110985" y="1457112"/>
            <a:ext cx="7667625" cy="2038350"/>
          </a:xfrm>
          <a:prstGeom prst="rect">
            <a:avLst/>
          </a:prstGeom>
        </p:spPr>
      </p:pic>
    </p:spTree>
    <p:extLst>
      <p:ext uri="{BB962C8B-B14F-4D97-AF65-F5344CB8AC3E}">
        <p14:creationId xmlns:p14="http://schemas.microsoft.com/office/powerpoint/2010/main" val="2756492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A8226-8624-97F1-E98C-122B9A88BA14}"/>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3D8ED962-961E-F716-B789-66C2B302581C}"/>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E072B2F8-FBF4-D32F-18A8-A6002BE6AA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03A0CB0-C73A-E6D9-116F-6B55CACB73D9}"/>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6191A0AD-FE45-0E06-1143-E6C335295371}"/>
              </a:ext>
            </a:extLst>
          </p:cNvPr>
          <p:cNvSpPr txBox="1"/>
          <p:nvPr/>
        </p:nvSpPr>
        <p:spPr>
          <a:xfrm>
            <a:off x="810127" y="3642978"/>
            <a:ext cx="10571746" cy="2893100"/>
          </a:xfrm>
          <a:prstGeom prst="rect">
            <a:avLst/>
          </a:prstGeom>
          <a:noFill/>
        </p:spPr>
        <p:txBody>
          <a:bodyPr wrap="square" rtlCol="0">
            <a:spAutoFit/>
          </a:bodyPr>
          <a:lstStyle/>
          <a:p>
            <a:pPr algn="ctr"/>
            <a:r>
              <a:rPr lang="en-US" sz="2600" b="1" dirty="0"/>
              <a:t>Tax Identity Theft</a:t>
            </a:r>
          </a:p>
          <a:p>
            <a:pPr algn="just"/>
            <a:r>
              <a:rPr lang="en-US" sz="2600" b="1" i="1" dirty="0">
                <a:latin typeface="Times New Roman" panose="02020603050405020304" pitchFamily="18" charset="0"/>
                <a:cs typeface="Times New Roman" panose="02020603050405020304" pitchFamily="18" charset="0"/>
              </a:rPr>
              <a:t>Experts recommend filing taxes early. </a:t>
            </a:r>
            <a:r>
              <a:rPr lang="en-US" sz="2600" dirty="0">
                <a:latin typeface="Times New Roman" panose="02020603050405020304" pitchFamily="18" charset="0"/>
                <a:cs typeface="Times New Roman" panose="02020603050405020304" pitchFamily="18" charset="0"/>
              </a:rPr>
              <a:t>The IRS accepts only one tax return per Social Security number, so if a taxpayer can file their authentic tax return before a potential criminal can file their fraudulent one, they may be able to beat an identity thief to the punch. On the other hand, if a criminal succeeds in filing their fraudulent return first, it could take months for the victim to resolve the issues.</a:t>
            </a:r>
          </a:p>
        </p:txBody>
      </p:sp>
      <p:pic>
        <p:nvPicPr>
          <p:cNvPr id="5" name="Picture 4">
            <a:extLst>
              <a:ext uri="{FF2B5EF4-FFF2-40B4-BE49-F238E27FC236}">
                <a16:creationId xmlns:a16="http://schemas.microsoft.com/office/drawing/2014/main" id="{DED1FBEA-47A6-B0BD-1CEA-D7549BA0972D}"/>
              </a:ext>
            </a:extLst>
          </p:cNvPr>
          <p:cNvPicPr>
            <a:picLocks noChangeAspect="1"/>
          </p:cNvPicPr>
          <p:nvPr/>
        </p:nvPicPr>
        <p:blipFill>
          <a:blip r:embed="rId3"/>
          <a:stretch>
            <a:fillRect/>
          </a:stretch>
        </p:blipFill>
        <p:spPr>
          <a:xfrm>
            <a:off x="2110985" y="1457112"/>
            <a:ext cx="7667625" cy="2038350"/>
          </a:xfrm>
          <a:prstGeom prst="rect">
            <a:avLst/>
          </a:prstGeom>
        </p:spPr>
      </p:pic>
    </p:spTree>
    <p:extLst>
      <p:ext uri="{BB962C8B-B14F-4D97-AF65-F5344CB8AC3E}">
        <p14:creationId xmlns:p14="http://schemas.microsoft.com/office/powerpoint/2010/main" val="1286173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E8F68-1C14-A628-FAC8-CCE721E8F8F5}"/>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140376FC-E149-CB5A-52FF-DA9A9540F0D3}"/>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AF5869C8-F7D3-697A-9771-BCAC94968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ED4E9E1-7D91-728A-8A6B-B3FF86CAD84D}"/>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99C52F91-75DB-40FD-60F9-34B73A1BB550}"/>
              </a:ext>
            </a:extLst>
          </p:cNvPr>
          <p:cNvSpPr txBox="1"/>
          <p:nvPr/>
        </p:nvSpPr>
        <p:spPr>
          <a:xfrm>
            <a:off x="810127" y="3642978"/>
            <a:ext cx="10571746" cy="2092881"/>
          </a:xfrm>
          <a:prstGeom prst="rect">
            <a:avLst/>
          </a:prstGeom>
          <a:noFill/>
        </p:spPr>
        <p:txBody>
          <a:bodyPr wrap="square" rtlCol="0">
            <a:spAutoFit/>
          </a:bodyPr>
          <a:lstStyle/>
          <a:p>
            <a:pPr algn="ctr"/>
            <a:r>
              <a:rPr lang="en-US" sz="2600" b="1" dirty="0"/>
              <a:t>Medical Identity Theft</a:t>
            </a:r>
          </a:p>
          <a:p>
            <a:pPr algn="just"/>
            <a:r>
              <a:rPr lang="en-US" sz="2600" dirty="0">
                <a:latin typeface="Times New Roman" panose="02020603050405020304" pitchFamily="18" charset="0"/>
                <a:cs typeface="Times New Roman" panose="02020603050405020304" pitchFamily="18" charset="0"/>
              </a:rPr>
              <a:t>Medical identity theft is when a criminal submits fraudulent claims to the victim’s health insurance or Medicare or uses the victim’s information to get treatment, prescription drugs, medical devices, or other benefits. It can lead to tens of thousands of dollars in damages.</a:t>
            </a:r>
          </a:p>
        </p:txBody>
      </p:sp>
      <p:pic>
        <p:nvPicPr>
          <p:cNvPr id="3" name="Picture 2">
            <a:extLst>
              <a:ext uri="{FF2B5EF4-FFF2-40B4-BE49-F238E27FC236}">
                <a16:creationId xmlns:a16="http://schemas.microsoft.com/office/drawing/2014/main" id="{3F9E83C8-7B8C-D7DA-2C9F-B20A296C6691}"/>
              </a:ext>
            </a:extLst>
          </p:cNvPr>
          <p:cNvPicPr>
            <a:picLocks noChangeAspect="1"/>
          </p:cNvPicPr>
          <p:nvPr/>
        </p:nvPicPr>
        <p:blipFill>
          <a:blip r:embed="rId3"/>
          <a:stretch>
            <a:fillRect/>
          </a:stretch>
        </p:blipFill>
        <p:spPr>
          <a:xfrm>
            <a:off x="2110985" y="1423608"/>
            <a:ext cx="7667625" cy="2038350"/>
          </a:xfrm>
          <a:prstGeom prst="rect">
            <a:avLst/>
          </a:prstGeom>
        </p:spPr>
      </p:pic>
    </p:spTree>
    <p:extLst>
      <p:ext uri="{BB962C8B-B14F-4D97-AF65-F5344CB8AC3E}">
        <p14:creationId xmlns:p14="http://schemas.microsoft.com/office/powerpoint/2010/main" val="1362044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CC7FB-7970-74FC-F8F3-AE33DEB3CCBE}"/>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328CB7A2-756F-452A-5265-4E660E3CAFD5}"/>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A2C471D2-467A-AA0A-FBB9-EF104BB805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258B5AE-297B-EAE0-0AB2-471F79C41538}"/>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8A793F07-0BFE-FDB2-2FD3-A3CEEEE8E05A}"/>
              </a:ext>
            </a:extLst>
          </p:cNvPr>
          <p:cNvSpPr txBox="1"/>
          <p:nvPr/>
        </p:nvSpPr>
        <p:spPr>
          <a:xfrm>
            <a:off x="810127" y="3642978"/>
            <a:ext cx="10571746" cy="2092881"/>
          </a:xfrm>
          <a:prstGeom prst="rect">
            <a:avLst/>
          </a:prstGeom>
          <a:noFill/>
        </p:spPr>
        <p:txBody>
          <a:bodyPr wrap="square" rtlCol="0">
            <a:spAutoFit/>
          </a:bodyPr>
          <a:lstStyle/>
          <a:p>
            <a:pPr algn="ctr"/>
            <a:r>
              <a:rPr lang="en-US" sz="2600" b="1" dirty="0"/>
              <a:t>Medical Identity Theft</a:t>
            </a:r>
          </a:p>
          <a:p>
            <a:pPr algn="just"/>
            <a:r>
              <a:rPr lang="en-US" sz="2600" dirty="0">
                <a:latin typeface="Times New Roman" panose="02020603050405020304" pitchFamily="18" charset="0"/>
                <a:cs typeface="Times New Roman" panose="02020603050405020304" pitchFamily="18" charset="0"/>
              </a:rPr>
              <a:t>Medical identity theft is one of the most difficult types of identity theft to repair, and it can cost far more than financial identity theft. Federal law generally limits consumers’ liability for fraudulent credit card charges to $50, but there are no such protections for a stolen medical identity.</a:t>
            </a:r>
          </a:p>
        </p:txBody>
      </p:sp>
      <p:pic>
        <p:nvPicPr>
          <p:cNvPr id="3" name="Picture 2">
            <a:extLst>
              <a:ext uri="{FF2B5EF4-FFF2-40B4-BE49-F238E27FC236}">
                <a16:creationId xmlns:a16="http://schemas.microsoft.com/office/drawing/2014/main" id="{2013F7A4-725C-D5EC-A524-BBD485CCEBF4}"/>
              </a:ext>
            </a:extLst>
          </p:cNvPr>
          <p:cNvPicPr>
            <a:picLocks noChangeAspect="1"/>
          </p:cNvPicPr>
          <p:nvPr/>
        </p:nvPicPr>
        <p:blipFill>
          <a:blip r:embed="rId3"/>
          <a:stretch>
            <a:fillRect/>
          </a:stretch>
        </p:blipFill>
        <p:spPr>
          <a:xfrm>
            <a:off x="2110985" y="1423608"/>
            <a:ext cx="7667625" cy="2038350"/>
          </a:xfrm>
          <a:prstGeom prst="rect">
            <a:avLst/>
          </a:prstGeom>
        </p:spPr>
      </p:pic>
    </p:spTree>
    <p:extLst>
      <p:ext uri="{BB962C8B-B14F-4D97-AF65-F5344CB8AC3E}">
        <p14:creationId xmlns:p14="http://schemas.microsoft.com/office/powerpoint/2010/main" val="1472638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2BA05-DAB0-5DC3-C0BF-4A4BE228FF4C}"/>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8579C58F-C246-3053-AD31-EBF9DC373830}"/>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494472D5-7C8B-098C-3856-63B510C3EF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381CE25-66B4-7ECA-F910-5CC1282D7407}"/>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E6A2BD20-9DBF-6A7F-5D70-A161C36FC1BD}"/>
              </a:ext>
            </a:extLst>
          </p:cNvPr>
          <p:cNvSpPr txBox="1"/>
          <p:nvPr/>
        </p:nvSpPr>
        <p:spPr>
          <a:xfrm>
            <a:off x="810127" y="3642978"/>
            <a:ext cx="10571746" cy="2492990"/>
          </a:xfrm>
          <a:prstGeom prst="rect">
            <a:avLst/>
          </a:prstGeom>
          <a:noFill/>
        </p:spPr>
        <p:txBody>
          <a:bodyPr wrap="square" rtlCol="0">
            <a:spAutoFit/>
          </a:bodyPr>
          <a:lstStyle/>
          <a:p>
            <a:pPr algn="ctr"/>
            <a:r>
              <a:rPr lang="en-US" sz="2600" b="1" dirty="0"/>
              <a:t>Employment Identity Theft</a:t>
            </a:r>
          </a:p>
          <a:p>
            <a:pPr algn="just"/>
            <a:r>
              <a:rPr lang="en-US" sz="2600" dirty="0">
                <a:latin typeface="Times New Roman" panose="02020603050405020304" pitchFamily="18" charset="0"/>
                <a:cs typeface="Times New Roman" panose="02020603050405020304" pitchFamily="18" charset="0"/>
              </a:rPr>
              <a:t>In employment identity theft cases, scammers may file fraudulent unemployment claims, or alternatively, they may use a falsified or stolen ID to get a job using the victim’s identity. Victims may learn of employment fraud when their employer asks why they have applied for jobless benefits or receive a W-2 or 1099 from an unfamiliar employer.</a:t>
            </a:r>
          </a:p>
        </p:txBody>
      </p:sp>
      <p:pic>
        <p:nvPicPr>
          <p:cNvPr id="5" name="Picture 4">
            <a:extLst>
              <a:ext uri="{FF2B5EF4-FFF2-40B4-BE49-F238E27FC236}">
                <a16:creationId xmlns:a16="http://schemas.microsoft.com/office/drawing/2014/main" id="{B30C4CB0-27D3-54E8-8663-4B18C817F82F}"/>
              </a:ext>
            </a:extLst>
          </p:cNvPr>
          <p:cNvPicPr>
            <a:picLocks noChangeAspect="1"/>
          </p:cNvPicPr>
          <p:nvPr/>
        </p:nvPicPr>
        <p:blipFill>
          <a:blip r:embed="rId3"/>
          <a:stretch>
            <a:fillRect/>
          </a:stretch>
        </p:blipFill>
        <p:spPr>
          <a:xfrm>
            <a:off x="2266950" y="1409700"/>
            <a:ext cx="7658100" cy="2019300"/>
          </a:xfrm>
          <a:prstGeom prst="rect">
            <a:avLst/>
          </a:prstGeom>
        </p:spPr>
      </p:pic>
    </p:spTree>
    <p:extLst>
      <p:ext uri="{BB962C8B-B14F-4D97-AF65-F5344CB8AC3E}">
        <p14:creationId xmlns:p14="http://schemas.microsoft.com/office/powerpoint/2010/main" val="1705188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38838-4943-1EFF-A5E4-9CE7ADE140AA}"/>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8EB98334-84CF-143F-8D44-24EA5A9DDF30}"/>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C0213F32-35A6-4CF3-E170-89B3090DF8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29C08C5-FF0F-9B9A-4128-5E2103F6126A}"/>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6E7C96AB-E10C-85D9-57CA-E00D7B8E1E54}"/>
              </a:ext>
            </a:extLst>
          </p:cNvPr>
          <p:cNvSpPr txBox="1"/>
          <p:nvPr/>
        </p:nvSpPr>
        <p:spPr>
          <a:xfrm>
            <a:off x="810127" y="3642978"/>
            <a:ext cx="10571746" cy="2492990"/>
          </a:xfrm>
          <a:prstGeom prst="rect">
            <a:avLst/>
          </a:prstGeom>
          <a:noFill/>
        </p:spPr>
        <p:txBody>
          <a:bodyPr wrap="square" rtlCol="0">
            <a:spAutoFit/>
          </a:bodyPr>
          <a:lstStyle/>
          <a:p>
            <a:pPr algn="ctr"/>
            <a:r>
              <a:rPr lang="en-US" sz="2600" b="1" dirty="0"/>
              <a:t>Child Identity Theft</a:t>
            </a:r>
          </a:p>
          <a:p>
            <a:pPr algn="just"/>
            <a:r>
              <a:rPr lang="en-US" sz="2600" dirty="0">
                <a:latin typeface="Times New Roman" panose="02020603050405020304" pitchFamily="18" charset="0"/>
                <a:cs typeface="Times New Roman" panose="02020603050405020304" pitchFamily="18" charset="0"/>
              </a:rPr>
              <a:t>Many parents assume that their children are safe from identity theft because of their young age and lack of credit history. However, for identity thieves, children can be the perfect mark. While thieves may target adults for the money in their accounts, a child represents a clean slate for opening new lines of credit.</a:t>
            </a:r>
          </a:p>
        </p:txBody>
      </p:sp>
      <p:pic>
        <p:nvPicPr>
          <p:cNvPr id="3" name="Picture 2">
            <a:extLst>
              <a:ext uri="{FF2B5EF4-FFF2-40B4-BE49-F238E27FC236}">
                <a16:creationId xmlns:a16="http://schemas.microsoft.com/office/drawing/2014/main" id="{AA51E6E0-BDEC-1A84-9D1E-7B27F9DBD403}"/>
              </a:ext>
            </a:extLst>
          </p:cNvPr>
          <p:cNvPicPr>
            <a:picLocks noChangeAspect="1"/>
          </p:cNvPicPr>
          <p:nvPr/>
        </p:nvPicPr>
        <p:blipFill>
          <a:blip r:embed="rId3"/>
          <a:stretch>
            <a:fillRect/>
          </a:stretch>
        </p:blipFill>
        <p:spPr>
          <a:xfrm>
            <a:off x="2271712" y="1409700"/>
            <a:ext cx="7648575" cy="2019300"/>
          </a:xfrm>
          <a:prstGeom prst="rect">
            <a:avLst/>
          </a:prstGeom>
        </p:spPr>
      </p:pic>
    </p:spTree>
    <p:extLst>
      <p:ext uri="{BB962C8B-B14F-4D97-AF65-F5344CB8AC3E}">
        <p14:creationId xmlns:p14="http://schemas.microsoft.com/office/powerpoint/2010/main" val="1412783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4EC5D-73F6-7FF1-0B69-08403E5C17A1}"/>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391BB29A-8F9F-F41C-09EC-7426244F6420}"/>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7028C1E8-422A-B8E3-0CD5-18709F41F1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9D7FD3C-F672-FC4F-747D-D62FC813420D}"/>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836B0F13-FA9F-14D6-BA45-A60918BC21B4}"/>
              </a:ext>
            </a:extLst>
          </p:cNvPr>
          <p:cNvSpPr txBox="1"/>
          <p:nvPr/>
        </p:nvSpPr>
        <p:spPr>
          <a:xfrm>
            <a:off x="810127" y="3642978"/>
            <a:ext cx="10571746" cy="2092881"/>
          </a:xfrm>
          <a:prstGeom prst="rect">
            <a:avLst/>
          </a:prstGeom>
          <a:noFill/>
        </p:spPr>
        <p:txBody>
          <a:bodyPr wrap="square" rtlCol="0">
            <a:spAutoFit/>
          </a:bodyPr>
          <a:lstStyle/>
          <a:p>
            <a:pPr algn="ctr"/>
            <a:r>
              <a:rPr lang="en-US" sz="2600" b="1" dirty="0"/>
              <a:t>Child Identity Theft</a:t>
            </a:r>
          </a:p>
          <a:p>
            <a:pPr algn="just"/>
            <a:r>
              <a:rPr lang="en-US" sz="2600" dirty="0">
                <a:latin typeface="Times New Roman" panose="02020603050405020304" pitchFamily="18" charset="0"/>
                <a:cs typeface="Times New Roman" panose="02020603050405020304" pitchFamily="18" charset="0"/>
              </a:rPr>
              <a:t>The identity theft of a child can go undetected for years—or even decades. And the consequences can be devastating. When the child becomes a young adult and seeks independence, they may have problems with banks, landlords, utility companies, and potential employers due to their negative credit history.</a:t>
            </a:r>
          </a:p>
        </p:txBody>
      </p:sp>
      <p:pic>
        <p:nvPicPr>
          <p:cNvPr id="3" name="Picture 2">
            <a:extLst>
              <a:ext uri="{FF2B5EF4-FFF2-40B4-BE49-F238E27FC236}">
                <a16:creationId xmlns:a16="http://schemas.microsoft.com/office/drawing/2014/main" id="{7DD9717D-4BE3-DF8F-FE64-942E5561AD0F}"/>
              </a:ext>
            </a:extLst>
          </p:cNvPr>
          <p:cNvPicPr>
            <a:picLocks noChangeAspect="1"/>
          </p:cNvPicPr>
          <p:nvPr/>
        </p:nvPicPr>
        <p:blipFill>
          <a:blip r:embed="rId3"/>
          <a:stretch>
            <a:fillRect/>
          </a:stretch>
        </p:blipFill>
        <p:spPr>
          <a:xfrm>
            <a:off x="2271712" y="1409700"/>
            <a:ext cx="7648575" cy="2019300"/>
          </a:xfrm>
          <a:prstGeom prst="rect">
            <a:avLst/>
          </a:prstGeom>
        </p:spPr>
      </p:pic>
    </p:spTree>
    <p:extLst>
      <p:ext uri="{BB962C8B-B14F-4D97-AF65-F5344CB8AC3E}">
        <p14:creationId xmlns:p14="http://schemas.microsoft.com/office/powerpoint/2010/main" val="23045001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2081A-2859-6815-466B-42060C1A581F}"/>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88D2AA71-1253-6BEB-942B-BE549EAF2D34}"/>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0799C2A1-37B2-3F1B-9529-AF206D3D3C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62C771C-BF51-B3EC-FB48-DC470960DCF1}"/>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A4571773-7265-7311-5050-9BC99D2056A3}"/>
              </a:ext>
            </a:extLst>
          </p:cNvPr>
          <p:cNvSpPr txBox="1"/>
          <p:nvPr/>
        </p:nvSpPr>
        <p:spPr>
          <a:xfrm>
            <a:off x="810127" y="3642978"/>
            <a:ext cx="10571746" cy="2492990"/>
          </a:xfrm>
          <a:prstGeom prst="rect">
            <a:avLst/>
          </a:prstGeom>
          <a:noFill/>
        </p:spPr>
        <p:txBody>
          <a:bodyPr wrap="square" rtlCol="0">
            <a:spAutoFit/>
          </a:bodyPr>
          <a:lstStyle/>
          <a:p>
            <a:pPr algn="ctr"/>
            <a:r>
              <a:rPr lang="en-US" sz="2600" b="1" dirty="0"/>
              <a:t>Criminal Identity Theft</a:t>
            </a:r>
          </a:p>
          <a:p>
            <a:pPr algn="just"/>
            <a:r>
              <a:rPr lang="en-US" sz="2600" dirty="0">
                <a:latin typeface="Times New Roman" panose="02020603050405020304" pitchFamily="18" charset="0"/>
                <a:cs typeface="Times New Roman" panose="02020603050405020304" pitchFamily="18" charset="0"/>
              </a:rPr>
              <a:t>Though rare, criminal identity theft can occur when someone cited or arrested for a crime uses the victim’s name and identifying information, resulting in a criminal record in the victim’s name. Criminals may steal a victim’s identity to commit a crime, enter a country, get special permits, hide their own identity, or commit acts of terrorism.</a:t>
            </a:r>
          </a:p>
        </p:txBody>
      </p:sp>
      <p:pic>
        <p:nvPicPr>
          <p:cNvPr id="5" name="Picture 4">
            <a:extLst>
              <a:ext uri="{FF2B5EF4-FFF2-40B4-BE49-F238E27FC236}">
                <a16:creationId xmlns:a16="http://schemas.microsoft.com/office/drawing/2014/main" id="{A4145CEC-E462-D159-9FAF-1837F27C1C01}"/>
              </a:ext>
            </a:extLst>
          </p:cNvPr>
          <p:cNvPicPr>
            <a:picLocks noChangeAspect="1"/>
          </p:cNvPicPr>
          <p:nvPr/>
        </p:nvPicPr>
        <p:blipFill>
          <a:blip r:embed="rId3"/>
          <a:stretch>
            <a:fillRect/>
          </a:stretch>
        </p:blipFill>
        <p:spPr>
          <a:xfrm>
            <a:off x="2271712" y="1428750"/>
            <a:ext cx="7648575" cy="2000250"/>
          </a:xfrm>
          <a:prstGeom prst="rect">
            <a:avLst/>
          </a:prstGeom>
        </p:spPr>
      </p:pic>
    </p:spTree>
    <p:extLst>
      <p:ext uri="{BB962C8B-B14F-4D97-AF65-F5344CB8AC3E}">
        <p14:creationId xmlns:p14="http://schemas.microsoft.com/office/powerpoint/2010/main" val="3692032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3D263-BAEE-D5CD-7F1F-E751D4EC4FEC}"/>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DAAD8945-7203-5733-38C2-D268AAE19934}"/>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02F2808D-DCAC-E530-29B7-E24FFC8E54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049CB58-F67A-73EF-F56D-09313B09E359}"/>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35E18322-F84B-19C2-6386-2AFD44267DD4}"/>
              </a:ext>
            </a:extLst>
          </p:cNvPr>
          <p:cNvSpPr txBox="1"/>
          <p:nvPr/>
        </p:nvSpPr>
        <p:spPr>
          <a:xfrm>
            <a:off x="810127" y="3642978"/>
            <a:ext cx="10571746" cy="2492990"/>
          </a:xfrm>
          <a:prstGeom prst="rect">
            <a:avLst/>
          </a:prstGeom>
          <a:noFill/>
        </p:spPr>
        <p:txBody>
          <a:bodyPr wrap="square" rtlCol="0">
            <a:spAutoFit/>
          </a:bodyPr>
          <a:lstStyle/>
          <a:p>
            <a:pPr algn="ctr"/>
            <a:r>
              <a:rPr lang="en-US" sz="2600" b="1" dirty="0"/>
              <a:t>Criminal Identity Theft</a:t>
            </a:r>
          </a:p>
          <a:p>
            <a:pPr algn="just"/>
            <a:r>
              <a:rPr lang="en-US" sz="2600" b="1" i="1" dirty="0">
                <a:latin typeface="Times New Roman" panose="02020603050405020304" pitchFamily="18" charset="0"/>
                <a:cs typeface="Times New Roman" panose="02020603050405020304" pitchFamily="18" charset="0"/>
              </a:rPr>
              <a:t>Victims may be unaware they have a criminal record. </a:t>
            </a:r>
            <a:r>
              <a:rPr lang="en-US" sz="2600" dirty="0">
                <a:latin typeface="Times New Roman" panose="02020603050405020304" pitchFamily="18" charset="0"/>
                <a:cs typeface="Times New Roman" panose="02020603050405020304" pitchFamily="18" charset="0"/>
              </a:rPr>
              <a:t>An identity thief, using the victim’s name or personal information, may sign a citation or be required to appear in court. When neither thief nor victim appear in court, the judge may issue an arrest warrant, or a criminal record may be created in the victim’s name.</a:t>
            </a:r>
          </a:p>
        </p:txBody>
      </p:sp>
      <p:pic>
        <p:nvPicPr>
          <p:cNvPr id="5" name="Picture 4">
            <a:extLst>
              <a:ext uri="{FF2B5EF4-FFF2-40B4-BE49-F238E27FC236}">
                <a16:creationId xmlns:a16="http://schemas.microsoft.com/office/drawing/2014/main" id="{BB46E236-13AD-C744-5B75-822B19E16424}"/>
              </a:ext>
            </a:extLst>
          </p:cNvPr>
          <p:cNvPicPr>
            <a:picLocks noChangeAspect="1"/>
          </p:cNvPicPr>
          <p:nvPr/>
        </p:nvPicPr>
        <p:blipFill>
          <a:blip r:embed="rId3"/>
          <a:stretch>
            <a:fillRect/>
          </a:stretch>
        </p:blipFill>
        <p:spPr>
          <a:xfrm>
            <a:off x="2271712" y="1428750"/>
            <a:ext cx="7648575" cy="2000250"/>
          </a:xfrm>
          <a:prstGeom prst="rect">
            <a:avLst/>
          </a:prstGeom>
        </p:spPr>
      </p:pic>
    </p:spTree>
    <p:extLst>
      <p:ext uri="{BB962C8B-B14F-4D97-AF65-F5344CB8AC3E}">
        <p14:creationId xmlns:p14="http://schemas.microsoft.com/office/powerpoint/2010/main" val="488209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88321-51DB-D5F7-C982-5C7A7DED8BD6}"/>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5EFA30AD-4E06-E041-2D05-DE08545D609C}"/>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B26034DF-D9D0-49FB-AEF1-84654229F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4C7DAE6-30B7-8D3D-ABB0-66BBEE8EF3BE}"/>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pic>
        <p:nvPicPr>
          <p:cNvPr id="7" name="Picture 6">
            <a:extLst>
              <a:ext uri="{FF2B5EF4-FFF2-40B4-BE49-F238E27FC236}">
                <a16:creationId xmlns:a16="http://schemas.microsoft.com/office/drawing/2014/main" id="{ADE3D9E4-9D6F-F6BC-683A-ABB3DCDED066}"/>
              </a:ext>
            </a:extLst>
          </p:cNvPr>
          <p:cNvPicPr>
            <a:picLocks noChangeAspect="1"/>
          </p:cNvPicPr>
          <p:nvPr/>
        </p:nvPicPr>
        <p:blipFill>
          <a:blip r:embed="rId3"/>
          <a:stretch>
            <a:fillRect/>
          </a:stretch>
        </p:blipFill>
        <p:spPr>
          <a:xfrm>
            <a:off x="2477196" y="1434349"/>
            <a:ext cx="6935203" cy="2568594"/>
          </a:xfrm>
          <a:prstGeom prst="rect">
            <a:avLst/>
          </a:prstGeom>
        </p:spPr>
      </p:pic>
      <p:sp>
        <p:nvSpPr>
          <p:cNvPr id="8" name="TextBox 7">
            <a:extLst>
              <a:ext uri="{FF2B5EF4-FFF2-40B4-BE49-F238E27FC236}">
                <a16:creationId xmlns:a16="http://schemas.microsoft.com/office/drawing/2014/main" id="{68BCEAB6-F71B-77FB-6AE4-CECB7EE0A4AC}"/>
              </a:ext>
            </a:extLst>
          </p:cNvPr>
          <p:cNvSpPr txBox="1"/>
          <p:nvPr/>
        </p:nvSpPr>
        <p:spPr>
          <a:xfrm>
            <a:off x="810127" y="4150459"/>
            <a:ext cx="10571746" cy="2092881"/>
          </a:xfrm>
          <a:prstGeom prst="rect">
            <a:avLst/>
          </a:prstGeom>
          <a:noFill/>
        </p:spPr>
        <p:txBody>
          <a:bodyPr wrap="square" rtlCol="0">
            <a:spAutoFit/>
          </a:bodyPr>
          <a:lstStyle/>
          <a:p>
            <a:pPr algn="ctr"/>
            <a:r>
              <a:rPr lang="en-US" sz="2600" b="1" dirty="0"/>
              <a:t>Clues That Someone Has Stolen Your Identity</a:t>
            </a:r>
          </a:p>
          <a:p>
            <a:pPr algn="just"/>
            <a:r>
              <a:rPr lang="en-US" sz="2600" dirty="0"/>
              <a:t>It is often very difficult to know if someone has stolen your identity while it is happening. Many times, there is a delay in the victim understanding what has happened. Let’s look at some clues and warning signs that someone may have stolen your identity</a:t>
            </a:r>
          </a:p>
        </p:txBody>
      </p:sp>
    </p:spTree>
    <p:extLst>
      <p:ext uri="{BB962C8B-B14F-4D97-AF65-F5344CB8AC3E}">
        <p14:creationId xmlns:p14="http://schemas.microsoft.com/office/powerpoint/2010/main" val="28959478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0FED8-774B-2381-C55F-FACA875B58AA}"/>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DF6E794E-A438-FB4D-20DF-606DC8AB0931}"/>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D7DF9FB7-F9C8-802C-A698-D899B880F2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A2EE546-D70E-6001-B7B0-94F37CD37EB4}"/>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FB3A53C4-185A-E979-CA8C-24353C5DE88F}"/>
              </a:ext>
            </a:extLst>
          </p:cNvPr>
          <p:cNvSpPr txBox="1"/>
          <p:nvPr/>
        </p:nvSpPr>
        <p:spPr>
          <a:xfrm>
            <a:off x="810127" y="1471428"/>
            <a:ext cx="10571746" cy="800219"/>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p:txBody>
      </p:sp>
    </p:spTree>
    <p:extLst>
      <p:ext uri="{BB962C8B-B14F-4D97-AF65-F5344CB8AC3E}">
        <p14:creationId xmlns:p14="http://schemas.microsoft.com/office/powerpoint/2010/main" val="32960905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1E106-8AC9-8F28-1950-67738B446460}"/>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9A052139-E63E-C240-5DEB-1007D2DA7501}"/>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C3BA75F2-846C-C9BB-2359-094C66BA09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D7E9D58-A5CB-7B69-C430-5E8C68576E5D}"/>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5FC3E0F7-F479-3AC8-CABE-CE79C940C13F}"/>
              </a:ext>
            </a:extLst>
          </p:cNvPr>
          <p:cNvSpPr txBox="1"/>
          <p:nvPr/>
        </p:nvSpPr>
        <p:spPr>
          <a:xfrm>
            <a:off x="810127" y="1471428"/>
            <a:ext cx="10571746" cy="1107996"/>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a:p>
            <a:pPr marL="457200" indent="-457200" algn="just">
              <a:buFont typeface="Arial" panose="020B0604020202020204" pitchFamily="34" charset="0"/>
              <a:buChar char="•"/>
            </a:pPr>
            <a:r>
              <a:rPr lang="en-US" sz="2000" dirty="0"/>
              <a:t>You do not get your bills or other mail.</a:t>
            </a:r>
          </a:p>
        </p:txBody>
      </p:sp>
    </p:spTree>
    <p:extLst>
      <p:ext uri="{BB962C8B-B14F-4D97-AF65-F5344CB8AC3E}">
        <p14:creationId xmlns:p14="http://schemas.microsoft.com/office/powerpoint/2010/main" val="42008690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47CA1-D27F-5F9E-048E-2A513EF8AB82}"/>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87BA44BC-10E6-F98A-AB1D-C5598EF5DC39}"/>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39F722A5-22C2-0A99-FB5D-1E579713CB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7E21287-1E68-4A62-EF01-C66EFCEB8524}"/>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76A79CFE-5688-5CD0-A9F5-0D1F34B46972}"/>
              </a:ext>
            </a:extLst>
          </p:cNvPr>
          <p:cNvSpPr txBox="1"/>
          <p:nvPr/>
        </p:nvSpPr>
        <p:spPr>
          <a:xfrm>
            <a:off x="810127" y="1471428"/>
            <a:ext cx="10571746" cy="1415772"/>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a:p>
            <a:pPr marL="457200" indent="-457200" algn="just">
              <a:buFont typeface="Arial" panose="020B0604020202020204" pitchFamily="34" charset="0"/>
              <a:buChar char="•"/>
            </a:pPr>
            <a:r>
              <a:rPr lang="en-US" sz="2000" dirty="0"/>
              <a:t>You do not get your bills or other mail.</a:t>
            </a:r>
          </a:p>
          <a:p>
            <a:pPr marL="457200" indent="-457200" algn="just">
              <a:buFont typeface="Arial" panose="020B0604020202020204" pitchFamily="34" charset="0"/>
              <a:buChar char="•"/>
            </a:pPr>
            <a:r>
              <a:rPr lang="en-US" sz="2000" dirty="0"/>
              <a:t>Merchants refuse your checks.</a:t>
            </a:r>
          </a:p>
        </p:txBody>
      </p:sp>
    </p:spTree>
    <p:extLst>
      <p:ext uri="{BB962C8B-B14F-4D97-AF65-F5344CB8AC3E}">
        <p14:creationId xmlns:p14="http://schemas.microsoft.com/office/powerpoint/2010/main" val="2414350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857488-552A-994D-C10E-E3A1DDD3AE59}"/>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1692DAF3-F2EC-CEBC-C200-62DE169C8C9D}"/>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7EB284F3-0127-FC38-1E5D-E7C7F09CA7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C964DC4-5640-D6EE-8632-E554A0B1870E}"/>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8CE8E093-7091-CBE7-E63F-8C135D7A9439}"/>
              </a:ext>
            </a:extLst>
          </p:cNvPr>
          <p:cNvSpPr txBox="1"/>
          <p:nvPr/>
        </p:nvSpPr>
        <p:spPr>
          <a:xfrm>
            <a:off x="810127" y="1471428"/>
            <a:ext cx="10571746" cy="1723549"/>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a:p>
            <a:pPr marL="457200" indent="-457200" algn="just">
              <a:buFont typeface="Arial" panose="020B0604020202020204" pitchFamily="34" charset="0"/>
              <a:buChar char="•"/>
            </a:pPr>
            <a:r>
              <a:rPr lang="en-US" sz="2000" dirty="0"/>
              <a:t>You do not get your bills or other mail.</a:t>
            </a:r>
          </a:p>
          <a:p>
            <a:pPr marL="457200" indent="-457200" algn="just">
              <a:buFont typeface="Arial" panose="020B0604020202020204" pitchFamily="34" charset="0"/>
              <a:buChar char="•"/>
            </a:pPr>
            <a:r>
              <a:rPr lang="en-US" sz="2000" dirty="0"/>
              <a:t>Merchants refuse your checks.</a:t>
            </a:r>
          </a:p>
          <a:p>
            <a:pPr marL="457200" indent="-457200" algn="just">
              <a:buFont typeface="Arial" panose="020B0604020202020204" pitchFamily="34" charset="0"/>
              <a:buChar char="•"/>
            </a:pPr>
            <a:r>
              <a:rPr lang="en-US" sz="2000" dirty="0"/>
              <a:t>Debt collectors call you about debts that are not yours.</a:t>
            </a:r>
          </a:p>
        </p:txBody>
      </p:sp>
    </p:spTree>
    <p:extLst>
      <p:ext uri="{BB962C8B-B14F-4D97-AF65-F5344CB8AC3E}">
        <p14:creationId xmlns:p14="http://schemas.microsoft.com/office/powerpoint/2010/main" val="27606825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335F5-0F5F-38B9-CA21-B9122445481D}"/>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FB36C1D-821C-258F-1324-C707FC6BA4D6}"/>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F9C463CF-4C6A-4515-1807-8862EB0605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A0E96ED-30D0-206B-49D7-565CE3F4DE4D}"/>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D5303F35-121E-38E3-BA80-5877A91846AE}"/>
              </a:ext>
            </a:extLst>
          </p:cNvPr>
          <p:cNvSpPr txBox="1"/>
          <p:nvPr/>
        </p:nvSpPr>
        <p:spPr>
          <a:xfrm>
            <a:off x="810127" y="1471428"/>
            <a:ext cx="10571746" cy="2031325"/>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a:p>
            <a:pPr marL="457200" indent="-457200" algn="just">
              <a:buFont typeface="Arial" panose="020B0604020202020204" pitchFamily="34" charset="0"/>
              <a:buChar char="•"/>
            </a:pPr>
            <a:r>
              <a:rPr lang="en-US" sz="2000" dirty="0"/>
              <a:t>You do not get your bills or other mail.</a:t>
            </a:r>
          </a:p>
          <a:p>
            <a:pPr marL="457200" indent="-457200" algn="just">
              <a:buFont typeface="Arial" panose="020B0604020202020204" pitchFamily="34" charset="0"/>
              <a:buChar char="•"/>
            </a:pPr>
            <a:r>
              <a:rPr lang="en-US" sz="2000" dirty="0"/>
              <a:t>Merchants refuse your checks.</a:t>
            </a:r>
          </a:p>
          <a:p>
            <a:pPr marL="457200" indent="-457200" algn="just">
              <a:buFont typeface="Arial" panose="020B0604020202020204" pitchFamily="34" charset="0"/>
              <a:buChar char="•"/>
            </a:pPr>
            <a:r>
              <a:rPr lang="en-US" sz="2000" dirty="0"/>
              <a:t>Debt collectors call you about debts that are not yours.</a:t>
            </a:r>
          </a:p>
          <a:p>
            <a:pPr marL="457200" indent="-457200" algn="just">
              <a:buFont typeface="Arial" panose="020B0604020202020204" pitchFamily="34" charset="0"/>
              <a:buChar char="•"/>
            </a:pPr>
            <a:r>
              <a:rPr lang="en-US" sz="2000" dirty="0"/>
              <a:t>You find unfamiliar accounts or charges on your credit report.</a:t>
            </a:r>
          </a:p>
        </p:txBody>
      </p:sp>
    </p:spTree>
    <p:extLst>
      <p:ext uri="{BB962C8B-B14F-4D97-AF65-F5344CB8AC3E}">
        <p14:creationId xmlns:p14="http://schemas.microsoft.com/office/powerpoint/2010/main" val="22061558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65EB9-CF89-FA3C-AA75-BAF0B7815868}"/>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3929579-E49E-AE50-A09D-78B300A12183}"/>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8740D411-32B8-A053-C24F-72A30473EA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58C511C-82D0-A300-25D4-BC393E9AE232}"/>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D98319C6-996F-3063-7CC5-4538CB961F12}"/>
              </a:ext>
            </a:extLst>
          </p:cNvPr>
          <p:cNvSpPr txBox="1"/>
          <p:nvPr/>
        </p:nvSpPr>
        <p:spPr>
          <a:xfrm>
            <a:off x="810127" y="1471428"/>
            <a:ext cx="10571746" cy="2339102"/>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a:p>
            <a:pPr marL="457200" indent="-457200" algn="just">
              <a:buFont typeface="Arial" panose="020B0604020202020204" pitchFamily="34" charset="0"/>
              <a:buChar char="•"/>
            </a:pPr>
            <a:r>
              <a:rPr lang="en-US" sz="2000" dirty="0"/>
              <a:t>You do not get your bills or other mail.</a:t>
            </a:r>
          </a:p>
          <a:p>
            <a:pPr marL="457200" indent="-457200" algn="just">
              <a:buFont typeface="Arial" panose="020B0604020202020204" pitchFamily="34" charset="0"/>
              <a:buChar char="•"/>
            </a:pPr>
            <a:r>
              <a:rPr lang="en-US" sz="2000" dirty="0"/>
              <a:t>Merchants refuse your checks.</a:t>
            </a:r>
          </a:p>
          <a:p>
            <a:pPr marL="457200" indent="-457200" algn="just">
              <a:buFont typeface="Arial" panose="020B0604020202020204" pitchFamily="34" charset="0"/>
              <a:buChar char="•"/>
            </a:pPr>
            <a:r>
              <a:rPr lang="en-US" sz="2000" dirty="0"/>
              <a:t>Debt collectors call you about debts that are not yours.</a:t>
            </a:r>
          </a:p>
          <a:p>
            <a:pPr marL="457200" indent="-457200" algn="just">
              <a:buFont typeface="Arial" panose="020B0604020202020204" pitchFamily="34" charset="0"/>
              <a:buChar char="•"/>
            </a:pPr>
            <a:r>
              <a:rPr lang="en-US" sz="2000" dirty="0"/>
              <a:t>You find unfamiliar accounts or charges on your credit report.</a:t>
            </a:r>
          </a:p>
          <a:p>
            <a:pPr marL="457200" indent="-457200" algn="just">
              <a:buFont typeface="Arial" panose="020B0604020202020204" pitchFamily="34" charset="0"/>
              <a:buChar char="•"/>
            </a:pPr>
            <a:r>
              <a:rPr lang="en-US" sz="2000" dirty="0"/>
              <a:t>Medical providers bill you for services you didn’t use.</a:t>
            </a:r>
          </a:p>
        </p:txBody>
      </p:sp>
    </p:spTree>
    <p:extLst>
      <p:ext uri="{BB962C8B-B14F-4D97-AF65-F5344CB8AC3E}">
        <p14:creationId xmlns:p14="http://schemas.microsoft.com/office/powerpoint/2010/main" val="3052061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DB3FC6-3A2A-E7C6-8DCF-9CEA0493E32A}"/>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E60F6969-4956-320C-1D03-70B2EA2B2826}"/>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A5949D26-CDBE-D791-293E-53B1542BCB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A57C076-FCB9-3250-2489-ACDB513D6000}"/>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E0746FEC-3148-514B-A0D2-12E564D8A574}"/>
              </a:ext>
            </a:extLst>
          </p:cNvPr>
          <p:cNvSpPr txBox="1"/>
          <p:nvPr/>
        </p:nvSpPr>
        <p:spPr>
          <a:xfrm>
            <a:off x="810127" y="1471428"/>
            <a:ext cx="10571746" cy="2954655"/>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a:p>
            <a:pPr marL="457200" indent="-457200" algn="just">
              <a:buFont typeface="Arial" panose="020B0604020202020204" pitchFamily="34" charset="0"/>
              <a:buChar char="•"/>
            </a:pPr>
            <a:r>
              <a:rPr lang="en-US" sz="2000" dirty="0"/>
              <a:t>You do not get your bills or other mail.</a:t>
            </a:r>
          </a:p>
          <a:p>
            <a:pPr marL="457200" indent="-457200" algn="just">
              <a:buFont typeface="Arial" panose="020B0604020202020204" pitchFamily="34" charset="0"/>
              <a:buChar char="•"/>
            </a:pPr>
            <a:r>
              <a:rPr lang="en-US" sz="2000" dirty="0"/>
              <a:t>Merchants refuse your checks.</a:t>
            </a:r>
          </a:p>
          <a:p>
            <a:pPr marL="457200" indent="-457200" algn="just">
              <a:buFont typeface="Arial" panose="020B0604020202020204" pitchFamily="34" charset="0"/>
              <a:buChar char="•"/>
            </a:pPr>
            <a:r>
              <a:rPr lang="en-US" sz="2000" dirty="0"/>
              <a:t>Debt collectors call you about debts that are not yours.</a:t>
            </a:r>
          </a:p>
          <a:p>
            <a:pPr marL="457200" indent="-457200" algn="just">
              <a:buFont typeface="Arial" panose="020B0604020202020204" pitchFamily="34" charset="0"/>
              <a:buChar char="•"/>
            </a:pPr>
            <a:r>
              <a:rPr lang="en-US" sz="2000" dirty="0"/>
              <a:t>You find unfamiliar accounts or charges on your credit report.</a:t>
            </a:r>
          </a:p>
          <a:p>
            <a:pPr marL="457200" indent="-457200" algn="just">
              <a:buFont typeface="Arial" panose="020B0604020202020204" pitchFamily="34" charset="0"/>
              <a:buChar char="•"/>
            </a:pPr>
            <a:r>
              <a:rPr lang="en-US" sz="2000" dirty="0"/>
              <a:t>Medical providers bill you for services you didn’t use.</a:t>
            </a:r>
          </a:p>
          <a:p>
            <a:pPr marL="457200" indent="-457200" algn="just">
              <a:buFont typeface="Arial" panose="020B0604020202020204" pitchFamily="34" charset="0"/>
              <a:buChar char="•"/>
            </a:pPr>
            <a:r>
              <a:rPr lang="en-US" sz="2000" dirty="0"/>
              <a:t>Your health plan rejects your legitimate medical claim because the records show you have reached your benefits limit.</a:t>
            </a:r>
          </a:p>
        </p:txBody>
      </p:sp>
    </p:spTree>
    <p:extLst>
      <p:ext uri="{BB962C8B-B14F-4D97-AF65-F5344CB8AC3E}">
        <p14:creationId xmlns:p14="http://schemas.microsoft.com/office/powerpoint/2010/main" val="2739237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85190-E0B6-8297-1831-A176FECD643D}"/>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3C1E288-057A-65E8-ABD8-460095206B33}"/>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A77AA1BD-AA25-3DE2-46DB-FE95A92F22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42B7369-D0A1-79A5-0441-AC27E2F74CB9}"/>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9205F060-C35A-2FBF-F968-8D7A6E021E86}"/>
              </a:ext>
            </a:extLst>
          </p:cNvPr>
          <p:cNvSpPr txBox="1"/>
          <p:nvPr/>
        </p:nvSpPr>
        <p:spPr>
          <a:xfrm>
            <a:off x="810127" y="1471428"/>
            <a:ext cx="10571746" cy="3570208"/>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a:p>
            <a:pPr marL="457200" indent="-457200" algn="just">
              <a:buFont typeface="Arial" panose="020B0604020202020204" pitchFamily="34" charset="0"/>
              <a:buChar char="•"/>
            </a:pPr>
            <a:r>
              <a:rPr lang="en-US" sz="2000" dirty="0"/>
              <a:t>You do not get your bills or other mail.</a:t>
            </a:r>
          </a:p>
          <a:p>
            <a:pPr marL="457200" indent="-457200" algn="just">
              <a:buFont typeface="Arial" panose="020B0604020202020204" pitchFamily="34" charset="0"/>
              <a:buChar char="•"/>
            </a:pPr>
            <a:r>
              <a:rPr lang="en-US" sz="2000" dirty="0"/>
              <a:t>Merchants refuse your checks.</a:t>
            </a:r>
          </a:p>
          <a:p>
            <a:pPr marL="457200" indent="-457200" algn="just">
              <a:buFont typeface="Arial" panose="020B0604020202020204" pitchFamily="34" charset="0"/>
              <a:buChar char="•"/>
            </a:pPr>
            <a:r>
              <a:rPr lang="en-US" sz="2000" dirty="0"/>
              <a:t>Debt collectors call you about debts that are not yours.</a:t>
            </a:r>
          </a:p>
          <a:p>
            <a:pPr marL="457200" indent="-457200" algn="just">
              <a:buFont typeface="Arial" panose="020B0604020202020204" pitchFamily="34" charset="0"/>
              <a:buChar char="•"/>
            </a:pPr>
            <a:r>
              <a:rPr lang="en-US" sz="2000" dirty="0"/>
              <a:t>You find unfamiliar accounts or charges on your credit report.</a:t>
            </a:r>
          </a:p>
          <a:p>
            <a:pPr marL="457200" indent="-457200" algn="just">
              <a:buFont typeface="Arial" panose="020B0604020202020204" pitchFamily="34" charset="0"/>
              <a:buChar char="•"/>
            </a:pPr>
            <a:r>
              <a:rPr lang="en-US" sz="2000" dirty="0"/>
              <a:t>Medical providers bill you for services you didn’t use.</a:t>
            </a:r>
          </a:p>
          <a:p>
            <a:pPr marL="457200" indent="-457200" algn="just">
              <a:buFont typeface="Arial" panose="020B0604020202020204" pitchFamily="34" charset="0"/>
              <a:buChar char="•"/>
            </a:pPr>
            <a:r>
              <a:rPr lang="en-US" sz="2000" dirty="0"/>
              <a:t>Your health plan rejects your legitimate medical claim because the records show you have reached your benefits limit.</a:t>
            </a:r>
          </a:p>
          <a:p>
            <a:pPr marL="457200" indent="-457200" algn="just">
              <a:buFont typeface="Arial" panose="020B0604020202020204" pitchFamily="34" charset="0"/>
              <a:buChar char="•"/>
            </a:pPr>
            <a:r>
              <a:rPr lang="en-US" sz="2000" dirty="0"/>
              <a:t>A health plan will not cover you because your medical records show a condition you don’t have.</a:t>
            </a:r>
          </a:p>
        </p:txBody>
      </p:sp>
    </p:spTree>
    <p:extLst>
      <p:ext uri="{BB962C8B-B14F-4D97-AF65-F5344CB8AC3E}">
        <p14:creationId xmlns:p14="http://schemas.microsoft.com/office/powerpoint/2010/main" val="27533800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A06B3-CC58-6CE2-3717-6A14CF6769F9}"/>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7205686-1E17-FF01-C7CD-63CCD7619A67}"/>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6F0286E9-88EC-B82C-8349-7C54278EF4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F7981B3-47C3-0DD5-97F8-E63850730D20}"/>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81EB96A5-E0E4-2C3F-56D7-F1F0B36DAC67}"/>
              </a:ext>
            </a:extLst>
          </p:cNvPr>
          <p:cNvSpPr txBox="1"/>
          <p:nvPr/>
        </p:nvSpPr>
        <p:spPr>
          <a:xfrm>
            <a:off x="810127" y="1471428"/>
            <a:ext cx="10571746" cy="4185761"/>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a:p>
            <a:pPr marL="457200" indent="-457200" algn="just">
              <a:buFont typeface="Arial" panose="020B0604020202020204" pitchFamily="34" charset="0"/>
              <a:buChar char="•"/>
            </a:pPr>
            <a:r>
              <a:rPr lang="en-US" sz="2000" dirty="0"/>
              <a:t>You do not get your bills or other mail.</a:t>
            </a:r>
          </a:p>
          <a:p>
            <a:pPr marL="457200" indent="-457200" algn="just">
              <a:buFont typeface="Arial" panose="020B0604020202020204" pitchFamily="34" charset="0"/>
              <a:buChar char="•"/>
            </a:pPr>
            <a:r>
              <a:rPr lang="en-US" sz="2000" dirty="0"/>
              <a:t>Merchants refuse your checks.</a:t>
            </a:r>
          </a:p>
          <a:p>
            <a:pPr marL="457200" indent="-457200" algn="just">
              <a:buFont typeface="Arial" panose="020B0604020202020204" pitchFamily="34" charset="0"/>
              <a:buChar char="•"/>
            </a:pPr>
            <a:r>
              <a:rPr lang="en-US" sz="2000" dirty="0"/>
              <a:t>Debt collectors call you about debts that are not yours.</a:t>
            </a:r>
          </a:p>
          <a:p>
            <a:pPr marL="457200" indent="-457200" algn="just">
              <a:buFont typeface="Arial" panose="020B0604020202020204" pitchFamily="34" charset="0"/>
              <a:buChar char="•"/>
            </a:pPr>
            <a:r>
              <a:rPr lang="en-US" sz="2000" dirty="0"/>
              <a:t>You find unfamiliar accounts or charges on your credit report.</a:t>
            </a:r>
          </a:p>
          <a:p>
            <a:pPr marL="457200" indent="-457200" algn="just">
              <a:buFont typeface="Arial" panose="020B0604020202020204" pitchFamily="34" charset="0"/>
              <a:buChar char="•"/>
            </a:pPr>
            <a:r>
              <a:rPr lang="en-US" sz="2000" dirty="0"/>
              <a:t>Medical providers bill you for services you didn’t use.</a:t>
            </a:r>
          </a:p>
          <a:p>
            <a:pPr marL="457200" indent="-457200" algn="just">
              <a:buFont typeface="Arial" panose="020B0604020202020204" pitchFamily="34" charset="0"/>
              <a:buChar char="•"/>
            </a:pPr>
            <a:r>
              <a:rPr lang="en-US" sz="2000" dirty="0"/>
              <a:t>Your health plan rejects your legitimate medical claim because the records show you have reached your benefits limit.</a:t>
            </a:r>
          </a:p>
          <a:p>
            <a:pPr marL="457200" indent="-457200" algn="just">
              <a:buFont typeface="Arial" panose="020B0604020202020204" pitchFamily="34" charset="0"/>
              <a:buChar char="•"/>
            </a:pPr>
            <a:r>
              <a:rPr lang="en-US" sz="2000" dirty="0"/>
              <a:t>A health plan will not cover you because your medical records show a condition you don’t have.</a:t>
            </a:r>
          </a:p>
          <a:p>
            <a:pPr marL="457200" indent="-457200" algn="just">
              <a:buFont typeface="Arial" panose="020B0604020202020204" pitchFamily="34" charset="0"/>
              <a:buChar char="•"/>
            </a:pPr>
            <a:r>
              <a:rPr lang="en-US" sz="2000" dirty="0"/>
              <a:t>The IRS notifies you that more than one tax return was filed in your name, or that you have income from an employer you don’t work for.</a:t>
            </a:r>
          </a:p>
        </p:txBody>
      </p:sp>
    </p:spTree>
    <p:extLst>
      <p:ext uri="{BB962C8B-B14F-4D97-AF65-F5344CB8AC3E}">
        <p14:creationId xmlns:p14="http://schemas.microsoft.com/office/powerpoint/2010/main" val="6981784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A2A33-4599-AF40-33A1-F3DEF858464C}"/>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9F4AC835-0BCD-19DF-CAA5-E8FA747ABB21}"/>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8B7521EC-FB5D-AD7F-324B-24D3AE6CE7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6B1F89B-B1D6-D0C7-1144-938AD5C1435E}"/>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8" name="TextBox 7">
            <a:extLst>
              <a:ext uri="{FF2B5EF4-FFF2-40B4-BE49-F238E27FC236}">
                <a16:creationId xmlns:a16="http://schemas.microsoft.com/office/drawing/2014/main" id="{2FB87470-AA71-DB28-761C-2325DCEA81AE}"/>
              </a:ext>
            </a:extLst>
          </p:cNvPr>
          <p:cNvSpPr txBox="1"/>
          <p:nvPr/>
        </p:nvSpPr>
        <p:spPr>
          <a:xfrm>
            <a:off x="810127" y="1471428"/>
            <a:ext cx="10571746" cy="4801314"/>
          </a:xfrm>
          <a:prstGeom prst="rect">
            <a:avLst/>
          </a:prstGeom>
          <a:noFill/>
        </p:spPr>
        <p:txBody>
          <a:bodyPr wrap="square" rtlCol="0">
            <a:spAutoFit/>
          </a:bodyPr>
          <a:lstStyle/>
          <a:p>
            <a:pPr algn="ctr"/>
            <a:r>
              <a:rPr lang="en-US" sz="2600" b="1" dirty="0"/>
              <a:t>Clues That Someone Has Stolen Your Identity</a:t>
            </a:r>
          </a:p>
          <a:p>
            <a:pPr marL="457200" indent="-457200" algn="just">
              <a:buFont typeface="Arial" panose="020B0604020202020204" pitchFamily="34" charset="0"/>
              <a:buChar char="•"/>
            </a:pPr>
            <a:r>
              <a:rPr lang="en-US" sz="2000" dirty="0"/>
              <a:t>You see withdrawals from your bank account that you can not explain.</a:t>
            </a:r>
          </a:p>
          <a:p>
            <a:pPr marL="457200" indent="-457200" algn="just">
              <a:buFont typeface="Arial" panose="020B0604020202020204" pitchFamily="34" charset="0"/>
              <a:buChar char="•"/>
            </a:pPr>
            <a:r>
              <a:rPr lang="en-US" sz="2000" dirty="0"/>
              <a:t>You do not get your bills or other mail.</a:t>
            </a:r>
          </a:p>
          <a:p>
            <a:pPr marL="457200" indent="-457200" algn="just">
              <a:buFont typeface="Arial" panose="020B0604020202020204" pitchFamily="34" charset="0"/>
              <a:buChar char="•"/>
            </a:pPr>
            <a:r>
              <a:rPr lang="en-US" sz="2000" dirty="0"/>
              <a:t>Merchants refuse your checks.</a:t>
            </a:r>
          </a:p>
          <a:p>
            <a:pPr marL="457200" indent="-457200" algn="just">
              <a:buFont typeface="Arial" panose="020B0604020202020204" pitchFamily="34" charset="0"/>
              <a:buChar char="•"/>
            </a:pPr>
            <a:r>
              <a:rPr lang="en-US" sz="2000" dirty="0"/>
              <a:t>Debt collectors call you about debts that are not yours.</a:t>
            </a:r>
          </a:p>
          <a:p>
            <a:pPr marL="457200" indent="-457200" algn="just">
              <a:buFont typeface="Arial" panose="020B0604020202020204" pitchFamily="34" charset="0"/>
              <a:buChar char="•"/>
            </a:pPr>
            <a:r>
              <a:rPr lang="en-US" sz="2000" dirty="0"/>
              <a:t>You find unfamiliar accounts or charges on your credit report.</a:t>
            </a:r>
          </a:p>
          <a:p>
            <a:pPr marL="457200" indent="-457200" algn="just">
              <a:buFont typeface="Arial" panose="020B0604020202020204" pitchFamily="34" charset="0"/>
              <a:buChar char="•"/>
            </a:pPr>
            <a:r>
              <a:rPr lang="en-US" sz="2000" dirty="0"/>
              <a:t>Medical providers bill you for services you didn’t use.</a:t>
            </a:r>
          </a:p>
          <a:p>
            <a:pPr marL="457200" indent="-457200" algn="just">
              <a:buFont typeface="Arial" panose="020B0604020202020204" pitchFamily="34" charset="0"/>
              <a:buChar char="•"/>
            </a:pPr>
            <a:r>
              <a:rPr lang="en-US" sz="2000" dirty="0"/>
              <a:t>Your health plan rejects your legitimate medical claim because the records show you have reached your benefits limit.</a:t>
            </a:r>
          </a:p>
          <a:p>
            <a:pPr marL="457200" indent="-457200" algn="just">
              <a:buFont typeface="Arial" panose="020B0604020202020204" pitchFamily="34" charset="0"/>
              <a:buChar char="•"/>
            </a:pPr>
            <a:r>
              <a:rPr lang="en-US" sz="2000" dirty="0"/>
              <a:t>A health plan will not cover you because your medical records show a condition you don’t have.</a:t>
            </a:r>
          </a:p>
          <a:p>
            <a:pPr marL="457200" indent="-457200" algn="just">
              <a:buFont typeface="Arial" panose="020B0604020202020204" pitchFamily="34" charset="0"/>
              <a:buChar char="•"/>
            </a:pPr>
            <a:r>
              <a:rPr lang="en-US" sz="2000" dirty="0"/>
              <a:t>The IRS notifies you that more than one tax return was filed in your name, or that you have income from an employer you don’t work for.</a:t>
            </a:r>
          </a:p>
          <a:p>
            <a:pPr marL="457200" indent="-457200" algn="just">
              <a:buFont typeface="Arial" panose="020B0604020202020204" pitchFamily="34" charset="0"/>
              <a:buChar char="•"/>
            </a:pPr>
            <a:r>
              <a:rPr lang="en-US" sz="2000" dirty="0"/>
              <a:t>You get notice that your information was compromised by a data breach at a company where you do business or have an account.</a:t>
            </a:r>
          </a:p>
        </p:txBody>
      </p:sp>
    </p:spTree>
    <p:extLst>
      <p:ext uri="{BB962C8B-B14F-4D97-AF65-F5344CB8AC3E}">
        <p14:creationId xmlns:p14="http://schemas.microsoft.com/office/powerpoint/2010/main" val="37644428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E38E5-ED9E-CE17-A974-30CE2E130CE4}"/>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BDC0B856-C3AD-F8BA-EC69-F393E0076351}"/>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0E078231-55A2-A5A6-2A82-D07DCD1127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CB1EB4E-382E-E7AD-8D41-DB66C693620A}"/>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pic>
        <p:nvPicPr>
          <p:cNvPr id="7" name="Picture 6">
            <a:extLst>
              <a:ext uri="{FF2B5EF4-FFF2-40B4-BE49-F238E27FC236}">
                <a16:creationId xmlns:a16="http://schemas.microsoft.com/office/drawing/2014/main" id="{6D0014AD-C83C-6EA5-02B0-55EDE12A56CE}"/>
              </a:ext>
            </a:extLst>
          </p:cNvPr>
          <p:cNvPicPr>
            <a:picLocks noChangeAspect="1"/>
          </p:cNvPicPr>
          <p:nvPr/>
        </p:nvPicPr>
        <p:blipFill>
          <a:blip r:embed="rId3"/>
          <a:stretch>
            <a:fillRect/>
          </a:stretch>
        </p:blipFill>
        <p:spPr>
          <a:xfrm>
            <a:off x="1775660" y="1468001"/>
            <a:ext cx="8640680" cy="3200252"/>
          </a:xfrm>
          <a:prstGeom prst="rect">
            <a:avLst/>
          </a:prstGeom>
        </p:spPr>
      </p:pic>
      <p:sp>
        <p:nvSpPr>
          <p:cNvPr id="8" name="TextBox 7">
            <a:extLst>
              <a:ext uri="{FF2B5EF4-FFF2-40B4-BE49-F238E27FC236}">
                <a16:creationId xmlns:a16="http://schemas.microsoft.com/office/drawing/2014/main" id="{66DF482B-57E0-68C4-B8EC-8FC0E77676BF}"/>
              </a:ext>
            </a:extLst>
          </p:cNvPr>
          <p:cNvSpPr txBox="1"/>
          <p:nvPr/>
        </p:nvSpPr>
        <p:spPr>
          <a:xfrm>
            <a:off x="770022" y="4789990"/>
            <a:ext cx="10571746" cy="1692771"/>
          </a:xfrm>
          <a:prstGeom prst="rect">
            <a:avLst/>
          </a:prstGeom>
          <a:noFill/>
        </p:spPr>
        <p:txBody>
          <a:bodyPr wrap="square" rtlCol="0">
            <a:spAutoFit/>
          </a:bodyPr>
          <a:lstStyle/>
          <a:p>
            <a:pPr algn="ctr"/>
            <a:r>
              <a:rPr lang="en-US" sz="2600" b="1" dirty="0"/>
              <a:t>How To Report An Incident</a:t>
            </a:r>
          </a:p>
          <a:p>
            <a:pPr algn="just"/>
            <a:r>
              <a:rPr lang="en-US" sz="2600" dirty="0"/>
              <a:t>When you become the victim of identity theft, where to start can be a confusing situation to find yourself in. Here are some things you should do right away.</a:t>
            </a:r>
          </a:p>
        </p:txBody>
      </p:sp>
    </p:spTree>
    <p:extLst>
      <p:ext uri="{BB962C8B-B14F-4D97-AF65-F5344CB8AC3E}">
        <p14:creationId xmlns:p14="http://schemas.microsoft.com/office/powerpoint/2010/main" val="7822704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770E7-CD91-972E-4BB2-E02994857F70}"/>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484F720A-06D5-BFFB-1618-EA1F23891DBE}"/>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E63558E4-8540-758E-F372-23F4345242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26F1A8F-401A-B900-4CF3-A5635432F4F7}"/>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2" name="TextBox 1">
            <a:extLst>
              <a:ext uri="{FF2B5EF4-FFF2-40B4-BE49-F238E27FC236}">
                <a16:creationId xmlns:a16="http://schemas.microsoft.com/office/drawing/2014/main" id="{1290BB8B-6F11-1CAE-D09C-05872DFB6293}"/>
              </a:ext>
            </a:extLst>
          </p:cNvPr>
          <p:cNvSpPr txBox="1"/>
          <p:nvPr/>
        </p:nvSpPr>
        <p:spPr>
          <a:xfrm>
            <a:off x="5013158" y="1567048"/>
            <a:ext cx="6780377" cy="2739211"/>
          </a:xfrm>
          <a:prstGeom prst="rect">
            <a:avLst/>
          </a:prstGeom>
          <a:noFill/>
        </p:spPr>
        <p:txBody>
          <a:bodyPr wrap="square" rtlCol="0">
            <a:spAutoFit/>
          </a:bodyPr>
          <a:lstStyle/>
          <a:p>
            <a:pPr algn="ctr"/>
            <a:r>
              <a:rPr lang="en-US" sz="2600" b="1" dirty="0"/>
              <a:t>What to do right away if you are the victim of identity theft:</a:t>
            </a:r>
          </a:p>
          <a:p>
            <a:pPr marL="342900" indent="-342900" algn="l">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Call the fraud department of the company where the fraud occurred. </a:t>
            </a:r>
            <a:r>
              <a:rPr lang="en-US" sz="2400" b="0" i="0" u="none" strike="noStrike" baseline="0" dirty="0">
                <a:solidFill>
                  <a:srgbClr val="221E1F"/>
                </a:solidFill>
                <a:latin typeface="Times New Roman" panose="02020603050405020304" pitchFamily="18" charset="0"/>
                <a:cs typeface="Times New Roman" panose="02020603050405020304" pitchFamily="18" charset="0"/>
              </a:rPr>
              <a:t>Explain that someone stole your identity. Ask them to close or freeze the accounts. Then, no one can add new charges unless you agree. </a:t>
            </a:r>
          </a:p>
        </p:txBody>
      </p:sp>
      <p:pic>
        <p:nvPicPr>
          <p:cNvPr id="5" name="Picture 2" descr="Learn More About the AARP Fraud Watch Network">
            <a:extLst>
              <a:ext uri="{FF2B5EF4-FFF2-40B4-BE49-F238E27FC236}">
                <a16:creationId xmlns:a16="http://schemas.microsoft.com/office/drawing/2014/main" id="{BD0F100F-6E09-C13D-BBE5-B7F5FF77EF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886" y="1787383"/>
            <a:ext cx="4269084" cy="2451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942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D1950-0703-EF4E-F417-BF04303C99C9}"/>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C01143DC-D798-B2C3-AD40-A69D683C279D}"/>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AD7BB462-C2A1-B857-A85D-EBD96C91D3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E6FB1A9-9C71-37AA-E028-2AE841F202A5}"/>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2" name="TextBox 1">
            <a:extLst>
              <a:ext uri="{FF2B5EF4-FFF2-40B4-BE49-F238E27FC236}">
                <a16:creationId xmlns:a16="http://schemas.microsoft.com/office/drawing/2014/main" id="{6FA62AAA-6F07-B91F-57C9-90E36ECDA1A9}"/>
              </a:ext>
            </a:extLst>
          </p:cNvPr>
          <p:cNvSpPr txBox="1"/>
          <p:nvPr/>
        </p:nvSpPr>
        <p:spPr>
          <a:xfrm>
            <a:off x="5013158" y="1567048"/>
            <a:ext cx="6780377" cy="3477875"/>
          </a:xfrm>
          <a:prstGeom prst="rect">
            <a:avLst/>
          </a:prstGeom>
          <a:noFill/>
        </p:spPr>
        <p:txBody>
          <a:bodyPr wrap="square" rtlCol="0">
            <a:spAutoFit/>
          </a:bodyPr>
          <a:lstStyle/>
          <a:p>
            <a:pPr algn="ctr"/>
            <a:r>
              <a:rPr lang="en-US" sz="2600" b="1" dirty="0"/>
              <a:t>What to do right away if you are the victim of identity theft:</a:t>
            </a:r>
          </a:p>
          <a:p>
            <a:pPr marL="342900" indent="-342900" algn="l">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Call the fraud department of the company where the fraud occurred. </a:t>
            </a:r>
            <a:r>
              <a:rPr lang="en-US" sz="2400" b="0" i="0" u="none" strike="noStrike" baseline="0" dirty="0">
                <a:solidFill>
                  <a:srgbClr val="221E1F"/>
                </a:solidFill>
                <a:latin typeface="Times New Roman" panose="02020603050405020304" pitchFamily="18" charset="0"/>
                <a:cs typeface="Times New Roman" panose="02020603050405020304" pitchFamily="18" charset="0"/>
              </a:rPr>
              <a:t>Explain that someone stole your identity. Ask them to close or freeze the accounts. Then, no one can add new charges unless you agree. </a:t>
            </a:r>
          </a:p>
          <a:p>
            <a:pPr marL="342900" indent="-342900" algn="l">
              <a:buFont typeface="Arial" panose="020B0604020202020204" pitchFamily="34" charset="0"/>
              <a:buChar char="•"/>
            </a:pPr>
            <a:r>
              <a:rPr lang="en-US" sz="2400" dirty="0">
                <a:solidFill>
                  <a:srgbClr val="221E1F"/>
                </a:solidFill>
                <a:latin typeface="Times New Roman" panose="02020603050405020304" pitchFamily="18" charset="0"/>
                <a:cs typeface="Times New Roman" panose="02020603050405020304" pitchFamily="18" charset="0"/>
              </a:rPr>
              <a:t>Change logins, passwords, and PINs for all your accounts</a:t>
            </a:r>
            <a:endParaRPr lang="en-US" sz="2400" b="0" i="0" u="none" strike="noStrike" baseline="0" dirty="0">
              <a:solidFill>
                <a:srgbClr val="221E1F"/>
              </a:solidFill>
              <a:latin typeface="Times New Roman" panose="02020603050405020304" pitchFamily="18" charset="0"/>
              <a:cs typeface="Times New Roman" panose="02020603050405020304" pitchFamily="18" charset="0"/>
            </a:endParaRPr>
          </a:p>
        </p:txBody>
      </p:sp>
      <p:pic>
        <p:nvPicPr>
          <p:cNvPr id="2050" name="Picture 2" descr="How to change your Business domain password on a Windows 10 Machine -  Information Technology Services | Eli Broad College of Business | Michigan  State University">
            <a:extLst>
              <a:ext uri="{FF2B5EF4-FFF2-40B4-BE49-F238E27FC236}">
                <a16:creationId xmlns:a16="http://schemas.microsoft.com/office/drawing/2014/main" id="{221063CC-7270-0497-FF8E-51B15BDBDB6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690" t="13684" r="32449" b="22850"/>
          <a:stretch/>
        </p:blipFill>
        <p:spPr bwMode="auto">
          <a:xfrm>
            <a:off x="978567" y="1852861"/>
            <a:ext cx="3408947" cy="4352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04735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E7CC4-28E5-5108-C07D-FD78924964A1}"/>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48739C71-E62F-65BC-5304-7CA591DCEFC6}"/>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0A8F2A24-C9FA-174F-98A7-504556E8EC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0C9CF75-DB55-DCF0-DF4E-A90E9A7347F2}"/>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2" name="TextBox 1">
            <a:extLst>
              <a:ext uri="{FF2B5EF4-FFF2-40B4-BE49-F238E27FC236}">
                <a16:creationId xmlns:a16="http://schemas.microsoft.com/office/drawing/2014/main" id="{8E164880-326D-2AE2-2A4B-BA9F9FEF7CDF}"/>
              </a:ext>
            </a:extLst>
          </p:cNvPr>
          <p:cNvSpPr txBox="1"/>
          <p:nvPr/>
        </p:nvSpPr>
        <p:spPr>
          <a:xfrm>
            <a:off x="5013158" y="1567048"/>
            <a:ext cx="6780377" cy="4985980"/>
          </a:xfrm>
          <a:prstGeom prst="rect">
            <a:avLst/>
          </a:prstGeom>
          <a:noFill/>
        </p:spPr>
        <p:txBody>
          <a:bodyPr wrap="square" rtlCol="0">
            <a:spAutoFit/>
          </a:bodyPr>
          <a:lstStyle/>
          <a:p>
            <a:pPr algn="ctr"/>
            <a:r>
              <a:rPr lang="en-US" sz="2600" b="1" dirty="0"/>
              <a:t>What to do right away if you are the victim of identity theft:</a:t>
            </a:r>
          </a:p>
          <a:p>
            <a:pPr marL="342900" indent="-342900" algn="l">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Place a free fraud alert with one of the three credit bureaus. That company must tell the other two.</a:t>
            </a:r>
          </a:p>
          <a:p>
            <a:pPr marL="800100" lvl="1"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Experian.com/help, 888-EXPERIAN               (888-397-3742)</a:t>
            </a:r>
          </a:p>
          <a:p>
            <a:pPr marL="800100" lvl="1"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TransUnion.com/credit-help, 888-909-8872</a:t>
            </a:r>
          </a:p>
          <a:p>
            <a:pPr marL="800100" lvl="1"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Equifax.com/personal/credit-report-services     800-685-1111</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Get updates at IdentityTheft.gov/</a:t>
            </a:r>
            <a:r>
              <a:rPr lang="en-US" sz="2200" dirty="0" err="1">
                <a:latin typeface="Times New Roman" panose="02020603050405020304" pitchFamily="18" charset="0"/>
                <a:cs typeface="Times New Roman" panose="02020603050405020304" pitchFamily="18" charset="0"/>
              </a:rPr>
              <a:t>creditbureaucontacts</a:t>
            </a:r>
            <a:r>
              <a:rPr lang="en-US" sz="2200" dirty="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Get your free credit reports from Equifax, Experian, and TransUnion and review them thoroughly. Go to annualcreditreport.com or call 1-877-322-8228.</a:t>
            </a:r>
          </a:p>
          <a:p>
            <a:pPr marL="342900" indent="-342900" algn="l">
              <a:buFont typeface="Arial" panose="020B0604020202020204" pitchFamily="34" charset="0"/>
              <a:buChar char="•"/>
            </a:pPr>
            <a:endParaRPr lang="en-US" sz="2400" b="0" i="0" u="none" strike="noStrike" baseline="0" dirty="0">
              <a:solidFill>
                <a:srgbClr val="221E1F"/>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E6565B7-AC2D-F611-82E3-80C4D66F7FCE}"/>
              </a:ext>
            </a:extLst>
          </p:cNvPr>
          <p:cNvPicPr>
            <a:picLocks noChangeAspect="1"/>
          </p:cNvPicPr>
          <p:nvPr/>
        </p:nvPicPr>
        <p:blipFill>
          <a:blip r:embed="rId3"/>
          <a:stretch>
            <a:fillRect/>
          </a:stretch>
        </p:blipFill>
        <p:spPr>
          <a:xfrm>
            <a:off x="605252" y="2099093"/>
            <a:ext cx="4261253" cy="2917202"/>
          </a:xfrm>
          <a:prstGeom prst="rect">
            <a:avLst/>
          </a:prstGeom>
        </p:spPr>
      </p:pic>
    </p:spTree>
    <p:extLst>
      <p:ext uri="{BB962C8B-B14F-4D97-AF65-F5344CB8AC3E}">
        <p14:creationId xmlns:p14="http://schemas.microsoft.com/office/powerpoint/2010/main" val="16075559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0F1DB-0DE0-EEAB-E00D-A7FC142F1E30}"/>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9DBD7143-C9C4-C95C-666C-9A860A799448}"/>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BD20047D-1AF9-558E-79D4-E389FAF1CA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708B63F-7527-B968-11F5-91FD13BD9439}"/>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2" name="TextBox 1">
            <a:extLst>
              <a:ext uri="{FF2B5EF4-FFF2-40B4-BE49-F238E27FC236}">
                <a16:creationId xmlns:a16="http://schemas.microsoft.com/office/drawing/2014/main" id="{8A013F01-4587-9D2D-94FE-FCE78CC310AE}"/>
              </a:ext>
            </a:extLst>
          </p:cNvPr>
          <p:cNvSpPr txBox="1"/>
          <p:nvPr/>
        </p:nvSpPr>
        <p:spPr>
          <a:xfrm>
            <a:off x="5013158" y="1567048"/>
            <a:ext cx="6780377" cy="4770537"/>
          </a:xfrm>
          <a:prstGeom prst="rect">
            <a:avLst/>
          </a:prstGeom>
          <a:noFill/>
        </p:spPr>
        <p:txBody>
          <a:bodyPr wrap="square" rtlCol="0">
            <a:spAutoFit/>
          </a:bodyPr>
          <a:lstStyle/>
          <a:p>
            <a:pPr algn="ctr"/>
            <a:r>
              <a:rPr lang="en-US" sz="2600" b="1" dirty="0"/>
              <a:t>What to do right away if you are the victim of identity theft:</a:t>
            </a:r>
          </a:p>
          <a:p>
            <a:pPr marL="342900" indent="-342900" algn="l">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Go to </a:t>
            </a:r>
            <a:r>
              <a:rPr lang="en-US" sz="3600" b="1" dirty="0">
                <a:latin typeface="Times New Roman" panose="02020603050405020304" pitchFamily="18" charset="0"/>
                <a:cs typeface="Times New Roman" panose="02020603050405020304" pitchFamily="18" charset="0"/>
              </a:rPr>
              <a:t>IdentityTheft.gov </a:t>
            </a:r>
            <a:r>
              <a:rPr lang="en-US" sz="3600" dirty="0">
                <a:latin typeface="Times New Roman" panose="02020603050405020304" pitchFamily="18" charset="0"/>
                <a:cs typeface="Times New Roman" panose="02020603050405020304" pitchFamily="18" charset="0"/>
              </a:rPr>
              <a:t>and include as many details as possible. Based on the information you enter, IdentityTheft.gov will create your Identity Theft Report and recovery plan.</a:t>
            </a:r>
          </a:p>
        </p:txBody>
      </p:sp>
      <p:pic>
        <p:nvPicPr>
          <p:cNvPr id="7" name="Picture 6">
            <a:extLst>
              <a:ext uri="{FF2B5EF4-FFF2-40B4-BE49-F238E27FC236}">
                <a16:creationId xmlns:a16="http://schemas.microsoft.com/office/drawing/2014/main" id="{341CB028-E177-420D-2ACD-096F5170D360}"/>
              </a:ext>
            </a:extLst>
          </p:cNvPr>
          <p:cNvPicPr>
            <a:picLocks noChangeAspect="1"/>
          </p:cNvPicPr>
          <p:nvPr/>
        </p:nvPicPr>
        <p:blipFill>
          <a:blip r:embed="rId3"/>
          <a:stretch>
            <a:fillRect/>
          </a:stretch>
        </p:blipFill>
        <p:spPr>
          <a:xfrm>
            <a:off x="594309" y="2924175"/>
            <a:ext cx="4105275" cy="1009650"/>
          </a:xfrm>
          <a:prstGeom prst="rect">
            <a:avLst/>
          </a:prstGeom>
        </p:spPr>
      </p:pic>
    </p:spTree>
    <p:extLst>
      <p:ext uri="{BB962C8B-B14F-4D97-AF65-F5344CB8AC3E}">
        <p14:creationId xmlns:p14="http://schemas.microsoft.com/office/powerpoint/2010/main" val="2894474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68ED2-1BB4-0520-2FFE-CFC6902353DF}"/>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A797D835-883A-2711-47BB-B7CC70ED5F61}"/>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C4D2242A-ADBA-B75C-F47E-D5D477BC19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9D6487B-E0A8-4408-F1A7-C251AAA4769F}"/>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2" name="TextBox 1">
            <a:extLst>
              <a:ext uri="{FF2B5EF4-FFF2-40B4-BE49-F238E27FC236}">
                <a16:creationId xmlns:a16="http://schemas.microsoft.com/office/drawing/2014/main" id="{1BF70F38-9C94-B6C0-B593-EBEC10C58F0E}"/>
              </a:ext>
            </a:extLst>
          </p:cNvPr>
          <p:cNvSpPr txBox="1"/>
          <p:nvPr/>
        </p:nvSpPr>
        <p:spPr>
          <a:xfrm>
            <a:off x="5013158" y="1567048"/>
            <a:ext cx="6780377" cy="4339650"/>
          </a:xfrm>
          <a:prstGeom prst="rect">
            <a:avLst/>
          </a:prstGeom>
          <a:noFill/>
        </p:spPr>
        <p:txBody>
          <a:bodyPr wrap="square" rtlCol="0">
            <a:spAutoFit/>
          </a:bodyPr>
          <a:lstStyle/>
          <a:p>
            <a:pPr algn="ctr"/>
            <a:r>
              <a:rPr lang="en-US" sz="2600" b="1" dirty="0"/>
              <a:t>What to do right away if you are the victim of identity theft:</a:t>
            </a:r>
          </a:p>
          <a:p>
            <a:pPr marL="342900" indent="-342900" algn="l">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For possible tax identity theft, the IRS recommends responding immediately to any IRS notice. If an e-filed return was rejected because of a duplicate filing, or if the IRS instructs you to do so, complete </a:t>
            </a:r>
            <a:r>
              <a:rPr lang="en-US" sz="3200" b="1" dirty="0">
                <a:latin typeface="Times New Roman" panose="02020603050405020304" pitchFamily="18" charset="0"/>
                <a:cs typeface="Times New Roman" panose="02020603050405020304" pitchFamily="18" charset="0"/>
              </a:rPr>
              <a:t>IRS Form 14039</a:t>
            </a:r>
            <a:r>
              <a:rPr lang="en-US" sz="3200" dirty="0">
                <a:latin typeface="Times New Roman" panose="02020603050405020304" pitchFamily="18" charset="0"/>
                <a:cs typeface="Times New Roman" panose="02020603050405020304" pitchFamily="18" charset="0"/>
              </a:rPr>
              <a:t>, Identity Theft Affidavit (PDF).</a:t>
            </a:r>
          </a:p>
        </p:txBody>
      </p:sp>
      <p:pic>
        <p:nvPicPr>
          <p:cNvPr id="3" name="Picture 2">
            <a:extLst>
              <a:ext uri="{FF2B5EF4-FFF2-40B4-BE49-F238E27FC236}">
                <a16:creationId xmlns:a16="http://schemas.microsoft.com/office/drawing/2014/main" id="{20C1B83D-FF75-FC84-C97B-1F47FAFBD152}"/>
              </a:ext>
            </a:extLst>
          </p:cNvPr>
          <p:cNvPicPr>
            <a:picLocks noChangeAspect="1"/>
          </p:cNvPicPr>
          <p:nvPr/>
        </p:nvPicPr>
        <p:blipFill>
          <a:blip r:embed="rId3"/>
          <a:stretch>
            <a:fillRect/>
          </a:stretch>
        </p:blipFill>
        <p:spPr>
          <a:xfrm>
            <a:off x="831682" y="2284528"/>
            <a:ext cx="3991344" cy="2288943"/>
          </a:xfrm>
          <a:prstGeom prst="rect">
            <a:avLst/>
          </a:prstGeom>
        </p:spPr>
      </p:pic>
    </p:spTree>
    <p:extLst>
      <p:ext uri="{BB962C8B-B14F-4D97-AF65-F5344CB8AC3E}">
        <p14:creationId xmlns:p14="http://schemas.microsoft.com/office/powerpoint/2010/main" val="28212118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F01E5-2870-335A-B57B-97587AEE1251}"/>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9F45A00F-00CA-1C9C-455A-0CF1496C5372}"/>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4CD26AE5-2986-A4C2-35E7-D90C9EFE5C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F44BFC3-454E-5828-D3FA-F24D263C7AE4}"/>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sp>
        <p:nvSpPr>
          <p:cNvPr id="2" name="TextBox 1">
            <a:extLst>
              <a:ext uri="{FF2B5EF4-FFF2-40B4-BE49-F238E27FC236}">
                <a16:creationId xmlns:a16="http://schemas.microsoft.com/office/drawing/2014/main" id="{81D7277D-36DF-0295-598B-E0885D87FB09}"/>
              </a:ext>
            </a:extLst>
          </p:cNvPr>
          <p:cNvSpPr txBox="1"/>
          <p:nvPr/>
        </p:nvSpPr>
        <p:spPr>
          <a:xfrm>
            <a:off x="5013158" y="1567048"/>
            <a:ext cx="6780377" cy="3847207"/>
          </a:xfrm>
          <a:prstGeom prst="rect">
            <a:avLst/>
          </a:prstGeom>
          <a:noFill/>
        </p:spPr>
        <p:txBody>
          <a:bodyPr wrap="square" rtlCol="0">
            <a:spAutoFit/>
          </a:bodyPr>
          <a:lstStyle/>
          <a:p>
            <a:pPr algn="ctr"/>
            <a:r>
              <a:rPr lang="en-US" sz="2600" b="1" dirty="0"/>
              <a:t>What to do right away if you are the victim of identity theft:</a:t>
            </a:r>
          </a:p>
          <a:p>
            <a:pPr marL="342900" indent="-342900" algn="l">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For possible medical identity theft, the US Department of Health and Human Services recommends contacting their fraud hotline and the </a:t>
            </a:r>
            <a:r>
              <a:rPr lang="en-US" sz="3200" b="1" dirty="0">
                <a:latin typeface="Times New Roman" panose="02020603050405020304" pitchFamily="18" charset="0"/>
                <a:cs typeface="Times New Roman" panose="02020603050405020304" pitchFamily="18" charset="0"/>
              </a:rPr>
              <a:t>Medicare.gov </a:t>
            </a:r>
            <a:r>
              <a:rPr lang="en-US" sz="3200" dirty="0">
                <a:latin typeface="Times New Roman" panose="02020603050405020304" pitchFamily="18" charset="0"/>
                <a:cs typeface="Times New Roman" panose="02020603050405020304" pitchFamily="18" charset="0"/>
              </a:rPr>
              <a:t>web page on reporting fraud.</a:t>
            </a:r>
          </a:p>
        </p:txBody>
      </p:sp>
      <p:pic>
        <p:nvPicPr>
          <p:cNvPr id="5" name="Picture 4">
            <a:extLst>
              <a:ext uri="{FF2B5EF4-FFF2-40B4-BE49-F238E27FC236}">
                <a16:creationId xmlns:a16="http://schemas.microsoft.com/office/drawing/2014/main" id="{AAA04435-CE0E-405A-2E8D-516F962EAA2E}"/>
              </a:ext>
            </a:extLst>
          </p:cNvPr>
          <p:cNvPicPr>
            <a:picLocks noChangeAspect="1"/>
          </p:cNvPicPr>
          <p:nvPr/>
        </p:nvPicPr>
        <p:blipFill>
          <a:blip r:embed="rId3"/>
          <a:stretch>
            <a:fillRect/>
          </a:stretch>
        </p:blipFill>
        <p:spPr>
          <a:xfrm>
            <a:off x="825918" y="2144493"/>
            <a:ext cx="4041238" cy="2692316"/>
          </a:xfrm>
          <a:prstGeom prst="rect">
            <a:avLst/>
          </a:prstGeom>
        </p:spPr>
      </p:pic>
    </p:spTree>
    <p:extLst>
      <p:ext uri="{BB962C8B-B14F-4D97-AF65-F5344CB8AC3E}">
        <p14:creationId xmlns:p14="http://schemas.microsoft.com/office/powerpoint/2010/main" val="1156407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6CA5E-20DD-E76C-AADA-07B2CA93BF10}"/>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3B37D503-21C4-DE96-B89A-7B3B989909E7}"/>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6BB29958-EBCF-ADCF-C401-97F0A618C0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0F5745A-A761-ABFB-2512-E81D747D49C3}"/>
                </a:ext>
              </a:extLst>
            </p:cNvPr>
            <p:cNvSpPr txBox="1"/>
            <p:nvPr/>
          </p:nvSpPr>
          <p:spPr>
            <a:xfrm>
              <a:off x="3334917" y="744956"/>
              <a:ext cx="5219762"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Identity Theft</a:t>
              </a:r>
            </a:p>
          </p:txBody>
        </p:sp>
      </p:grpSp>
      <p:pic>
        <p:nvPicPr>
          <p:cNvPr id="7" name="Picture 6">
            <a:extLst>
              <a:ext uri="{FF2B5EF4-FFF2-40B4-BE49-F238E27FC236}">
                <a16:creationId xmlns:a16="http://schemas.microsoft.com/office/drawing/2014/main" id="{50458FC6-C8A9-16F9-6EC6-BB3031165B60}"/>
              </a:ext>
            </a:extLst>
          </p:cNvPr>
          <p:cNvPicPr>
            <a:picLocks noChangeAspect="1"/>
          </p:cNvPicPr>
          <p:nvPr/>
        </p:nvPicPr>
        <p:blipFill>
          <a:blip r:embed="rId3"/>
          <a:stretch>
            <a:fillRect/>
          </a:stretch>
        </p:blipFill>
        <p:spPr>
          <a:xfrm>
            <a:off x="2428803" y="1466065"/>
            <a:ext cx="7606545" cy="2817239"/>
          </a:xfrm>
          <a:prstGeom prst="rect">
            <a:avLst/>
          </a:prstGeom>
        </p:spPr>
      </p:pic>
      <p:sp>
        <p:nvSpPr>
          <p:cNvPr id="8" name="TextBox 7">
            <a:extLst>
              <a:ext uri="{FF2B5EF4-FFF2-40B4-BE49-F238E27FC236}">
                <a16:creationId xmlns:a16="http://schemas.microsoft.com/office/drawing/2014/main" id="{938FBFE9-571E-46AA-F372-1B3E4212501B}"/>
              </a:ext>
            </a:extLst>
          </p:cNvPr>
          <p:cNvSpPr txBox="1"/>
          <p:nvPr/>
        </p:nvSpPr>
        <p:spPr>
          <a:xfrm>
            <a:off x="1015911" y="4289249"/>
            <a:ext cx="10571746" cy="1692771"/>
          </a:xfrm>
          <a:prstGeom prst="rect">
            <a:avLst/>
          </a:prstGeom>
          <a:noFill/>
        </p:spPr>
        <p:txBody>
          <a:bodyPr wrap="square" rtlCol="0">
            <a:spAutoFit/>
          </a:bodyPr>
          <a:lstStyle/>
          <a:p>
            <a:pPr algn="ctr"/>
            <a:r>
              <a:rPr lang="en-US" sz="2600" b="1" dirty="0"/>
              <a:t>Unit 1 Conclusion</a:t>
            </a:r>
          </a:p>
          <a:p>
            <a:pPr algn="just"/>
            <a:r>
              <a:rPr lang="en-US" sz="2600" dirty="0"/>
              <a:t>This concludes our presentation; Introduction to Identity Theft. You should now have a solid understanding of the fundamentals of identity theft. </a:t>
            </a:r>
          </a:p>
        </p:txBody>
      </p:sp>
      <p:sp>
        <p:nvSpPr>
          <p:cNvPr id="2" name="Rectangle: Single Corner Rounded 1">
            <a:hlinkClick r:id="rId4"/>
            <a:extLst>
              <a:ext uri="{FF2B5EF4-FFF2-40B4-BE49-F238E27FC236}">
                <a16:creationId xmlns:a16="http://schemas.microsoft.com/office/drawing/2014/main" id="{F32448C1-9BF9-06CC-1FAC-9F00C9900AE1}"/>
              </a:ext>
            </a:extLst>
          </p:cNvPr>
          <p:cNvSpPr/>
          <p:nvPr/>
        </p:nvSpPr>
        <p:spPr>
          <a:xfrm>
            <a:off x="4333795" y="5686185"/>
            <a:ext cx="3496235" cy="591670"/>
          </a:xfrm>
          <a:prstGeom prst="round1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a:softEdge rad="31750"/>
          </a:effectLst>
        </p:spPr>
        <p:style>
          <a:lnRef idx="0">
            <a:scrgbClr r="0" g="0" b="0"/>
          </a:lnRef>
          <a:fillRef idx="0">
            <a:scrgbClr r="0" g="0" b="0"/>
          </a:fillRef>
          <a:effectRef idx="0">
            <a:scrgbClr r="0" g="0" b="0"/>
          </a:effectRef>
          <a:fontRef idx="minor">
            <a:schemeClr val="lt1"/>
          </a:fontRef>
        </p:style>
        <p:txBody>
          <a:bodyPr rtlCol="0" anchor="ctr"/>
          <a:lstStyle/>
          <a:p>
            <a:pPr algn="ctr"/>
            <a:r>
              <a:rPr lang="en-US" dirty="0"/>
              <a:t>Click for Unit 1 Quiz</a:t>
            </a:r>
          </a:p>
        </p:txBody>
      </p:sp>
    </p:spTree>
    <p:extLst>
      <p:ext uri="{BB962C8B-B14F-4D97-AF65-F5344CB8AC3E}">
        <p14:creationId xmlns:p14="http://schemas.microsoft.com/office/powerpoint/2010/main" val="27965901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C16B94ECC8A6A4CB7ACF1E79555AEAB" ma:contentTypeVersion="11" ma:contentTypeDescription="Create a new document." ma:contentTypeScope="" ma:versionID="f6eb13b593653ebfa9adadc8e9eb9741">
  <xsd:schema xmlns:xsd="http://www.w3.org/2001/XMLSchema" xmlns:xs="http://www.w3.org/2001/XMLSchema" xmlns:p="http://schemas.microsoft.com/office/2006/metadata/properties" xmlns:ns2="f1aeb40d-a7c0-4420-99c9-005706741462" xmlns:ns3="c700afc8-c033-4419-a66a-e83e5e5e012f" targetNamespace="http://schemas.microsoft.com/office/2006/metadata/properties" ma:root="true" ma:fieldsID="3aba07607a0c5c5580385597312cbf0a" ns2:_="" ns3:_="">
    <xsd:import namespace="f1aeb40d-a7c0-4420-99c9-005706741462"/>
    <xsd:import namespace="c700afc8-c033-4419-a66a-e83e5e5e012f"/>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DateTaken"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1aeb40d-a7c0-4420-99c9-0057067414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b87c102d-7243-44f7-81c4-38dc0cfd1156" ma:termSetId="09814cd3-568e-fe90-9814-8d621ff8fb84" ma:anchorId="fba54fb3-c3e1-fe81-a776-ca4b69148c4d" ma:open="true" ma:isKeyword="false">
      <xsd:complexType>
        <xsd:sequence>
          <xsd:element ref="pc:Terms" minOccurs="0" maxOccurs="1"/>
        </xsd:sequence>
      </xsd:complex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700afc8-c033-4419-a66a-e83e5e5e012f"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3f1a0fe7-cfb4-4330-90cb-814b8ad16bce}" ma:internalName="TaxCatchAll" ma:showField="CatchAllData" ma:web="c700afc8-c033-4419-a66a-e83e5e5e012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700afc8-c033-4419-a66a-e83e5e5e012f" xsi:nil="true"/>
    <lcf76f155ced4ddcb4097134ff3c332f xmlns="f1aeb40d-a7c0-4420-99c9-00570674146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237DB6-2166-49CF-A20B-1816469A56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1aeb40d-a7c0-4420-99c9-005706741462"/>
    <ds:schemaRef ds:uri="c700afc8-c033-4419-a66a-e83e5e5e012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0B91A9-E551-42EB-84E3-32182398A9AE}">
  <ds:schemaRefs>
    <ds:schemaRef ds:uri="http://schemas.microsoft.com/sharepoint/v3/contenttype/forms"/>
  </ds:schemaRefs>
</ds:datastoreItem>
</file>

<file path=customXml/itemProps3.xml><?xml version="1.0" encoding="utf-8"?>
<ds:datastoreItem xmlns:ds="http://schemas.openxmlformats.org/officeDocument/2006/customXml" ds:itemID="{07AADC46-12B3-4610-BEF4-13F55606E06E}">
  <ds:schemaRefs>
    <ds:schemaRef ds:uri="http://schemas.microsoft.com/office/2006/metadata/properties"/>
    <ds:schemaRef ds:uri="http://schemas.microsoft.com/office/infopath/2007/PartnerControls"/>
    <ds:schemaRef ds:uri="c700afc8-c033-4419-a66a-e83e5e5e012f"/>
    <ds:schemaRef ds:uri="f1aeb40d-a7c0-4420-99c9-005706741462"/>
  </ds:schemaRefs>
</ds:datastoreItem>
</file>

<file path=docProps/app.xml><?xml version="1.0" encoding="utf-8"?>
<Properties xmlns="http://schemas.openxmlformats.org/officeDocument/2006/extended-properties" xmlns:vt="http://schemas.openxmlformats.org/officeDocument/2006/docPropsVTypes">
  <TotalTime>772</TotalTime>
  <Words>2638</Words>
  <Application>Microsoft Office PowerPoint</Application>
  <PresentationFormat>Widescreen</PresentationFormat>
  <Paragraphs>183</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Aptos</vt:lpstr>
      <vt:lpstr>Aptos Display</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Dougherty, Robert J.</dc:creator>
  <cp:lastModifiedBy>Brad Keener</cp:lastModifiedBy>
  <cp:revision>19</cp:revision>
  <dcterms:created xsi:type="dcterms:W3CDTF">2024-03-02T17:06:05Z</dcterms:created>
  <dcterms:modified xsi:type="dcterms:W3CDTF">2024-12-08T22:59:17Z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0x010100CC16B94ECC8A6A4CB7ACF1E79555AEAB</vt:lpwstr>
  </property>
</Properties>
</file>