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318" r:id="rId6"/>
    <p:sldId id="298" r:id="rId7"/>
    <p:sldId id="320" r:id="rId8"/>
    <p:sldId id="319" r:id="rId9"/>
    <p:sldId id="307" r:id="rId10"/>
    <p:sldId id="293" r:id="rId11"/>
    <p:sldId id="294" r:id="rId12"/>
    <p:sldId id="297" r:id="rId13"/>
    <p:sldId id="296" r:id="rId14"/>
    <p:sldId id="295" r:id="rId15"/>
    <p:sldId id="299" r:id="rId16"/>
    <p:sldId id="300" r:id="rId17"/>
    <p:sldId id="301" r:id="rId18"/>
    <p:sldId id="302" r:id="rId19"/>
    <p:sldId id="303" r:id="rId20"/>
    <p:sldId id="304" r:id="rId21"/>
    <p:sldId id="305" r:id="rId22"/>
    <p:sldId id="306" r:id="rId23"/>
    <p:sldId id="308" r:id="rId24"/>
    <p:sldId id="309" r:id="rId25"/>
    <p:sldId id="310" r:id="rId26"/>
    <p:sldId id="311" r:id="rId27"/>
    <p:sldId id="312" r:id="rId28"/>
    <p:sldId id="313" r:id="rId29"/>
    <p:sldId id="314" r:id="rId30"/>
    <p:sldId id="315" r:id="rId31"/>
    <p:sldId id="316" r:id="rId32"/>
    <p:sldId id="292"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8F9092ED-E9BF-E198-1EB9-B7A0AFD8E4DC}" name="Lori Lovett" initials="LL" userId="S::lori@orcpi.org::ede43f27-07ee-4c37-ad97-040c831a8e90"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snapToGrid="0">
      <p:cViewPr varScale="1">
        <p:scale>
          <a:sx n="124" d="100"/>
          <a:sy n="124" d="100"/>
        </p:scale>
        <p:origin x="2424"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213A55-835C-026B-0D5C-DF6D8475ABB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50956E9-AF70-2A81-32D2-067F228C99E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F08C4784-A5F2-854E-D1E0-3D08CC384C26}"/>
              </a:ext>
            </a:extLst>
          </p:cNvPr>
          <p:cNvSpPr>
            <a:spLocks noGrp="1"/>
          </p:cNvSpPr>
          <p:nvPr>
            <p:ph type="dt" sz="half" idx="10"/>
          </p:nvPr>
        </p:nvSpPr>
        <p:spPr/>
        <p:txBody>
          <a:bodyPr/>
          <a:lstStyle/>
          <a:p>
            <a:fld id="{AA5730C4-29FB-4727-9288-A92AF569BAD7}" type="datetimeFigureOut">
              <a:rPr lang="en-US" smtClean="0"/>
              <a:t>12/14/2025</a:t>
            </a:fld>
            <a:endParaRPr lang="en-US"/>
          </a:p>
        </p:txBody>
      </p:sp>
      <p:sp>
        <p:nvSpPr>
          <p:cNvPr id="5" name="Footer Placeholder 4">
            <a:extLst>
              <a:ext uri="{FF2B5EF4-FFF2-40B4-BE49-F238E27FC236}">
                <a16:creationId xmlns:a16="http://schemas.microsoft.com/office/drawing/2014/main" id="{B908694E-51AE-48B6-C4AD-0B3657840BB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7E3FC90-5078-1B0D-A198-28053C8C2971}"/>
              </a:ext>
            </a:extLst>
          </p:cNvPr>
          <p:cNvSpPr>
            <a:spLocks noGrp="1"/>
          </p:cNvSpPr>
          <p:nvPr>
            <p:ph type="sldNum" sz="quarter" idx="12"/>
          </p:nvPr>
        </p:nvSpPr>
        <p:spPr/>
        <p:txBody>
          <a:bodyPr/>
          <a:lstStyle/>
          <a:p>
            <a:fld id="{10AF0D9B-671B-486F-B63E-86697669ADE8}" type="slidenum">
              <a:rPr lang="en-US" smtClean="0"/>
              <a:t>‹#›</a:t>
            </a:fld>
            <a:endParaRPr lang="en-US"/>
          </a:p>
        </p:txBody>
      </p:sp>
    </p:spTree>
    <p:extLst>
      <p:ext uri="{BB962C8B-B14F-4D97-AF65-F5344CB8AC3E}">
        <p14:creationId xmlns:p14="http://schemas.microsoft.com/office/powerpoint/2010/main" val="36820053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1CE7B6-8546-4C92-BA56-9E375D8656B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8FACD5A-4E3A-D959-35FB-C0E6A3347EF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B60EB5-6A4E-D723-1D9B-1C953CEE1DEA}"/>
              </a:ext>
            </a:extLst>
          </p:cNvPr>
          <p:cNvSpPr>
            <a:spLocks noGrp="1"/>
          </p:cNvSpPr>
          <p:nvPr>
            <p:ph type="dt" sz="half" idx="10"/>
          </p:nvPr>
        </p:nvSpPr>
        <p:spPr/>
        <p:txBody>
          <a:bodyPr/>
          <a:lstStyle/>
          <a:p>
            <a:fld id="{AA5730C4-29FB-4727-9288-A92AF569BAD7}" type="datetimeFigureOut">
              <a:rPr lang="en-US" smtClean="0"/>
              <a:t>12/14/2025</a:t>
            </a:fld>
            <a:endParaRPr lang="en-US"/>
          </a:p>
        </p:txBody>
      </p:sp>
      <p:sp>
        <p:nvSpPr>
          <p:cNvPr id="5" name="Footer Placeholder 4">
            <a:extLst>
              <a:ext uri="{FF2B5EF4-FFF2-40B4-BE49-F238E27FC236}">
                <a16:creationId xmlns:a16="http://schemas.microsoft.com/office/drawing/2014/main" id="{08F6E257-02B6-39F8-CAA9-0D71F77782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BAC8063-BD9F-CC58-4EC0-A2DF06D8F38D}"/>
              </a:ext>
            </a:extLst>
          </p:cNvPr>
          <p:cNvSpPr>
            <a:spLocks noGrp="1"/>
          </p:cNvSpPr>
          <p:nvPr>
            <p:ph type="sldNum" sz="quarter" idx="12"/>
          </p:nvPr>
        </p:nvSpPr>
        <p:spPr/>
        <p:txBody>
          <a:bodyPr/>
          <a:lstStyle/>
          <a:p>
            <a:fld id="{10AF0D9B-671B-486F-B63E-86697669ADE8}" type="slidenum">
              <a:rPr lang="en-US" smtClean="0"/>
              <a:t>‹#›</a:t>
            </a:fld>
            <a:endParaRPr lang="en-US"/>
          </a:p>
        </p:txBody>
      </p:sp>
    </p:spTree>
    <p:extLst>
      <p:ext uri="{BB962C8B-B14F-4D97-AF65-F5344CB8AC3E}">
        <p14:creationId xmlns:p14="http://schemas.microsoft.com/office/powerpoint/2010/main" val="1660942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67B27-FA69-CB7E-4603-7140DBE3A70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D4FDDF7-29C5-05FA-65A6-E3F7C72E3C36}"/>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DCC04FC-9CE4-4C86-66FA-812CE826D3D6}"/>
              </a:ext>
            </a:extLst>
          </p:cNvPr>
          <p:cNvSpPr>
            <a:spLocks noGrp="1"/>
          </p:cNvSpPr>
          <p:nvPr>
            <p:ph type="dt" sz="half" idx="10"/>
          </p:nvPr>
        </p:nvSpPr>
        <p:spPr/>
        <p:txBody>
          <a:bodyPr/>
          <a:lstStyle/>
          <a:p>
            <a:fld id="{AA5730C4-29FB-4727-9288-A92AF569BAD7}" type="datetimeFigureOut">
              <a:rPr lang="en-US" smtClean="0"/>
              <a:t>12/14/2025</a:t>
            </a:fld>
            <a:endParaRPr lang="en-US"/>
          </a:p>
        </p:txBody>
      </p:sp>
      <p:sp>
        <p:nvSpPr>
          <p:cNvPr id="5" name="Footer Placeholder 4">
            <a:extLst>
              <a:ext uri="{FF2B5EF4-FFF2-40B4-BE49-F238E27FC236}">
                <a16:creationId xmlns:a16="http://schemas.microsoft.com/office/drawing/2014/main" id="{1F49F777-8DB7-62DC-B351-5585665D7F2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F0FC4C9-3FBC-549F-8650-AF10D2BF76E3}"/>
              </a:ext>
            </a:extLst>
          </p:cNvPr>
          <p:cNvSpPr>
            <a:spLocks noGrp="1"/>
          </p:cNvSpPr>
          <p:nvPr>
            <p:ph type="sldNum" sz="quarter" idx="12"/>
          </p:nvPr>
        </p:nvSpPr>
        <p:spPr/>
        <p:txBody>
          <a:bodyPr/>
          <a:lstStyle/>
          <a:p>
            <a:fld id="{10AF0D9B-671B-486F-B63E-86697669ADE8}" type="slidenum">
              <a:rPr lang="en-US" smtClean="0"/>
              <a:t>‹#›</a:t>
            </a:fld>
            <a:endParaRPr lang="en-US"/>
          </a:p>
        </p:txBody>
      </p:sp>
    </p:spTree>
    <p:extLst>
      <p:ext uri="{BB962C8B-B14F-4D97-AF65-F5344CB8AC3E}">
        <p14:creationId xmlns:p14="http://schemas.microsoft.com/office/powerpoint/2010/main" val="39162439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D2FFB8-16FB-7E08-9B99-45594A7E143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1591735-8B6E-9170-2D91-B3D364289F8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F7B5A91-FFE8-EADE-B828-7F0C153DE96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233882F-23F6-639E-0965-520F0588AAD8}"/>
              </a:ext>
            </a:extLst>
          </p:cNvPr>
          <p:cNvSpPr>
            <a:spLocks noGrp="1"/>
          </p:cNvSpPr>
          <p:nvPr>
            <p:ph type="dt" sz="half" idx="10"/>
          </p:nvPr>
        </p:nvSpPr>
        <p:spPr/>
        <p:txBody>
          <a:bodyPr/>
          <a:lstStyle/>
          <a:p>
            <a:fld id="{AA5730C4-29FB-4727-9288-A92AF569BAD7}" type="datetimeFigureOut">
              <a:rPr lang="en-US" smtClean="0"/>
              <a:t>12/14/2025</a:t>
            </a:fld>
            <a:endParaRPr lang="en-US"/>
          </a:p>
        </p:txBody>
      </p:sp>
      <p:sp>
        <p:nvSpPr>
          <p:cNvPr id="6" name="Footer Placeholder 5">
            <a:extLst>
              <a:ext uri="{FF2B5EF4-FFF2-40B4-BE49-F238E27FC236}">
                <a16:creationId xmlns:a16="http://schemas.microsoft.com/office/drawing/2014/main" id="{C69A8777-4E46-97A4-1E17-06114D03969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8742129-BBB6-13EB-6937-05474B8DAFE1}"/>
              </a:ext>
            </a:extLst>
          </p:cNvPr>
          <p:cNvSpPr>
            <a:spLocks noGrp="1"/>
          </p:cNvSpPr>
          <p:nvPr>
            <p:ph type="sldNum" sz="quarter" idx="12"/>
          </p:nvPr>
        </p:nvSpPr>
        <p:spPr/>
        <p:txBody>
          <a:bodyPr/>
          <a:lstStyle/>
          <a:p>
            <a:fld id="{10AF0D9B-671B-486F-B63E-86697669ADE8}" type="slidenum">
              <a:rPr lang="en-US" smtClean="0"/>
              <a:t>‹#›</a:t>
            </a:fld>
            <a:endParaRPr lang="en-US"/>
          </a:p>
        </p:txBody>
      </p:sp>
    </p:spTree>
    <p:extLst>
      <p:ext uri="{BB962C8B-B14F-4D97-AF65-F5344CB8AC3E}">
        <p14:creationId xmlns:p14="http://schemas.microsoft.com/office/powerpoint/2010/main" val="2707066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46F4EA-CB49-ABE9-D4D9-8C7FA79F340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130B31D-8316-B6F3-E6B9-5CCF37CA8ED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31A7BE5-1C3D-1A78-8058-00E9CA0AA45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4D232B3-E54E-3FC7-2DB6-E99DE5893E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44426A5-0B53-2228-EB88-C7CDC3CE4B1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F4F73F1-5464-9D6A-CE66-D1F03E4498FE}"/>
              </a:ext>
            </a:extLst>
          </p:cNvPr>
          <p:cNvSpPr>
            <a:spLocks noGrp="1"/>
          </p:cNvSpPr>
          <p:nvPr>
            <p:ph type="dt" sz="half" idx="10"/>
          </p:nvPr>
        </p:nvSpPr>
        <p:spPr/>
        <p:txBody>
          <a:bodyPr/>
          <a:lstStyle/>
          <a:p>
            <a:fld id="{AA5730C4-29FB-4727-9288-A92AF569BAD7}" type="datetimeFigureOut">
              <a:rPr lang="en-US" smtClean="0"/>
              <a:t>12/14/2025</a:t>
            </a:fld>
            <a:endParaRPr lang="en-US"/>
          </a:p>
        </p:txBody>
      </p:sp>
      <p:sp>
        <p:nvSpPr>
          <p:cNvPr id="8" name="Footer Placeholder 7">
            <a:extLst>
              <a:ext uri="{FF2B5EF4-FFF2-40B4-BE49-F238E27FC236}">
                <a16:creationId xmlns:a16="http://schemas.microsoft.com/office/drawing/2014/main" id="{04DA6872-38E0-1765-A538-0D6FFEF419E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099EBB2-4533-FB5E-80D5-0DD6127713BC}"/>
              </a:ext>
            </a:extLst>
          </p:cNvPr>
          <p:cNvSpPr>
            <a:spLocks noGrp="1"/>
          </p:cNvSpPr>
          <p:nvPr>
            <p:ph type="sldNum" sz="quarter" idx="12"/>
          </p:nvPr>
        </p:nvSpPr>
        <p:spPr/>
        <p:txBody>
          <a:bodyPr/>
          <a:lstStyle/>
          <a:p>
            <a:fld id="{10AF0D9B-671B-486F-B63E-86697669ADE8}" type="slidenum">
              <a:rPr lang="en-US" smtClean="0"/>
              <a:t>‹#›</a:t>
            </a:fld>
            <a:endParaRPr lang="en-US"/>
          </a:p>
        </p:txBody>
      </p:sp>
    </p:spTree>
    <p:extLst>
      <p:ext uri="{BB962C8B-B14F-4D97-AF65-F5344CB8AC3E}">
        <p14:creationId xmlns:p14="http://schemas.microsoft.com/office/powerpoint/2010/main" val="29189502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2193E3-C7A7-5107-0717-05FD88E2C29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8DC203B-064D-7DA8-7642-3BD886CB72EC}"/>
              </a:ext>
            </a:extLst>
          </p:cNvPr>
          <p:cNvSpPr>
            <a:spLocks noGrp="1"/>
          </p:cNvSpPr>
          <p:nvPr>
            <p:ph type="dt" sz="half" idx="10"/>
          </p:nvPr>
        </p:nvSpPr>
        <p:spPr/>
        <p:txBody>
          <a:bodyPr/>
          <a:lstStyle/>
          <a:p>
            <a:fld id="{AA5730C4-29FB-4727-9288-A92AF569BAD7}" type="datetimeFigureOut">
              <a:rPr lang="en-US" smtClean="0"/>
              <a:t>12/14/2025</a:t>
            </a:fld>
            <a:endParaRPr lang="en-US"/>
          </a:p>
        </p:txBody>
      </p:sp>
      <p:sp>
        <p:nvSpPr>
          <p:cNvPr id="4" name="Footer Placeholder 3">
            <a:extLst>
              <a:ext uri="{FF2B5EF4-FFF2-40B4-BE49-F238E27FC236}">
                <a16:creationId xmlns:a16="http://schemas.microsoft.com/office/drawing/2014/main" id="{E5BA2F41-5CA3-8957-6ECC-F6D6C561B32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4F464F8-13AA-2141-0D41-D4747489D5A3}"/>
              </a:ext>
            </a:extLst>
          </p:cNvPr>
          <p:cNvSpPr>
            <a:spLocks noGrp="1"/>
          </p:cNvSpPr>
          <p:nvPr>
            <p:ph type="sldNum" sz="quarter" idx="12"/>
          </p:nvPr>
        </p:nvSpPr>
        <p:spPr/>
        <p:txBody>
          <a:bodyPr/>
          <a:lstStyle/>
          <a:p>
            <a:fld id="{10AF0D9B-671B-486F-B63E-86697669ADE8}" type="slidenum">
              <a:rPr lang="en-US" smtClean="0"/>
              <a:t>‹#›</a:t>
            </a:fld>
            <a:endParaRPr lang="en-US"/>
          </a:p>
        </p:txBody>
      </p:sp>
    </p:spTree>
    <p:extLst>
      <p:ext uri="{BB962C8B-B14F-4D97-AF65-F5344CB8AC3E}">
        <p14:creationId xmlns:p14="http://schemas.microsoft.com/office/powerpoint/2010/main" val="41648656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B346FC3-C471-EB53-5F92-C8026E562C44}"/>
              </a:ext>
            </a:extLst>
          </p:cNvPr>
          <p:cNvSpPr>
            <a:spLocks noGrp="1"/>
          </p:cNvSpPr>
          <p:nvPr>
            <p:ph type="dt" sz="half" idx="10"/>
          </p:nvPr>
        </p:nvSpPr>
        <p:spPr/>
        <p:txBody>
          <a:bodyPr/>
          <a:lstStyle/>
          <a:p>
            <a:fld id="{AA5730C4-29FB-4727-9288-A92AF569BAD7}" type="datetimeFigureOut">
              <a:rPr lang="en-US" smtClean="0"/>
              <a:t>12/14/2025</a:t>
            </a:fld>
            <a:endParaRPr lang="en-US"/>
          </a:p>
        </p:txBody>
      </p:sp>
      <p:sp>
        <p:nvSpPr>
          <p:cNvPr id="3" name="Footer Placeholder 2">
            <a:extLst>
              <a:ext uri="{FF2B5EF4-FFF2-40B4-BE49-F238E27FC236}">
                <a16:creationId xmlns:a16="http://schemas.microsoft.com/office/drawing/2014/main" id="{848362A1-2441-90A9-6231-14A4F0E77BE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DDDE317-39BA-2990-D4EF-C07862AC1ED5}"/>
              </a:ext>
            </a:extLst>
          </p:cNvPr>
          <p:cNvSpPr>
            <a:spLocks noGrp="1"/>
          </p:cNvSpPr>
          <p:nvPr>
            <p:ph type="sldNum" sz="quarter" idx="12"/>
          </p:nvPr>
        </p:nvSpPr>
        <p:spPr/>
        <p:txBody>
          <a:bodyPr/>
          <a:lstStyle/>
          <a:p>
            <a:fld id="{10AF0D9B-671B-486F-B63E-86697669ADE8}" type="slidenum">
              <a:rPr lang="en-US" smtClean="0"/>
              <a:t>‹#›</a:t>
            </a:fld>
            <a:endParaRPr lang="en-US"/>
          </a:p>
        </p:txBody>
      </p:sp>
    </p:spTree>
    <p:extLst>
      <p:ext uri="{BB962C8B-B14F-4D97-AF65-F5344CB8AC3E}">
        <p14:creationId xmlns:p14="http://schemas.microsoft.com/office/powerpoint/2010/main" val="1668267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2CDEEF-1CEE-AB26-9EE2-D8A273537A8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30D343F-EFAB-C071-A7EC-111A03BCDFA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2437570-9928-6FEE-F2B9-AD43895DBB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480F140-FEA1-0DCE-11AE-A9A38787C8ED}"/>
              </a:ext>
            </a:extLst>
          </p:cNvPr>
          <p:cNvSpPr>
            <a:spLocks noGrp="1"/>
          </p:cNvSpPr>
          <p:nvPr>
            <p:ph type="dt" sz="half" idx="10"/>
          </p:nvPr>
        </p:nvSpPr>
        <p:spPr/>
        <p:txBody>
          <a:bodyPr/>
          <a:lstStyle/>
          <a:p>
            <a:fld id="{AA5730C4-29FB-4727-9288-A92AF569BAD7}" type="datetimeFigureOut">
              <a:rPr lang="en-US" smtClean="0"/>
              <a:t>12/14/2025</a:t>
            </a:fld>
            <a:endParaRPr lang="en-US"/>
          </a:p>
        </p:txBody>
      </p:sp>
      <p:sp>
        <p:nvSpPr>
          <p:cNvPr id="6" name="Footer Placeholder 5">
            <a:extLst>
              <a:ext uri="{FF2B5EF4-FFF2-40B4-BE49-F238E27FC236}">
                <a16:creationId xmlns:a16="http://schemas.microsoft.com/office/drawing/2014/main" id="{F1B9DD81-1937-84CF-536B-80C3E8F17ED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D82AEE5-397B-9ADE-2980-AE53DFB39AD9}"/>
              </a:ext>
            </a:extLst>
          </p:cNvPr>
          <p:cNvSpPr>
            <a:spLocks noGrp="1"/>
          </p:cNvSpPr>
          <p:nvPr>
            <p:ph type="sldNum" sz="quarter" idx="12"/>
          </p:nvPr>
        </p:nvSpPr>
        <p:spPr/>
        <p:txBody>
          <a:bodyPr/>
          <a:lstStyle/>
          <a:p>
            <a:fld id="{10AF0D9B-671B-486F-B63E-86697669ADE8}" type="slidenum">
              <a:rPr lang="en-US" smtClean="0"/>
              <a:t>‹#›</a:t>
            </a:fld>
            <a:endParaRPr lang="en-US"/>
          </a:p>
        </p:txBody>
      </p:sp>
    </p:spTree>
    <p:extLst>
      <p:ext uri="{BB962C8B-B14F-4D97-AF65-F5344CB8AC3E}">
        <p14:creationId xmlns:p14="http://schemas.microsoft.com/office/powerpoint/2010/main" val="7516567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253E39-F79D-AE18-DBD3-919FCDB4D8E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BD6E4B5-31AD-F9D3-B10C-2BFA0BC3BDA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5406051-2D88-8540-B8E4-D09DA9F2285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5E6A0BC-03FD-5533-EEE1-2831DCEE4374}"/>
              </a:ext>
            </a:extLst>
          </p:cNvPr>
          <p:cNvSpPr>
            <a:spLocks noGrp="1"/>
          </p:cNvSpPr>
          <p:nvPr>
            <p:ph type="dt" sz="half" idx="10"/>
          </p:nvPr>
        </p:nvSpPr>
        <p:spPr/>
        <p:txBody>
          <a:bodyPr/>
          <a:lstStyle/>
          <a:p>
            <a:fld id="{AA5730C4-29FB-4727-9288-A92AF569BAD7}" type="datetimeFigureOut">
              <a:rPr lang="en-US" smtClean="0"/>
              <a:t>12/14/2025</a:t>
            </a:fld>
            <a:endParaRPr lang="en-US"/>
          </a:p>
        </p:txBody>
      </p:sp>
      <p:sp>
        <p:nvSpPr>
          <p:cNvPr id="6" name="Footer Placeholder 5">
            <a:extLst>
              <a:ext uri="{FF2B5EF4-FFF2-40B4-BE49-F238E27FC236}">
                <a16:creationId xmlns:a16="http://schemas.microsoft.com/office/drawing/2014/main" id="{9336ABC4-0739-2F28-F93A-42356DB8E04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77973AD-E11B-A622-0B7D-68B8B2E55DEF}"/>
              </a:ext>
            </a:extLst>
          </p:cNvPr>
          <p:cNvSpPr>
            <a:spLocks noGrp="1"/>
          </p:cNvSpPr>
          <p:nvPr>
            <p:ph type="sldNum" sz="quarter" idx="12"/>
          </p:nvPr>
        </p:nvSpPr>
        <p:spPr/>
        <p:txBody>
          <a:bodyPr/>
          <a:lstStyle/>
          <a:p>
            <a:fld id="{10AF0D9B-671B-486F-B63E-86697669ADE8}" type="slidenum">
              <a:rPr lang="en-US" smtClean="0"/>
              <a:t>‹#›</a:t>
            </a:fld>
            <a:endParaRPr lang="en-US"/>
          </a:p>
        </p:txBody>
      </p:sp>
    </p:spTree>
    <p:extLst>
      <p:ext uri="{BB962C8B-B14F-4D97-AF65-F5344CB8AC3E}">
        <p14:creationId xmlns:p14="http://schemas.microsoft.com/office/powerpoint/2010/main" val="29415669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0E20D1-497D-5D04-3DA6-2F90A806698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0C48D47-0893-A00B-F475-74BFB36665E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908FC5E-5F84-3440-F8C5-944E0259D815}"/>
              </a:ext>
            </a:extLst>
          </p:cNvPr>
          <p:cNvSpPr>
            <a:spLocks noGrp="1"/>
          </p:cNvSpPr>
          <p:nvPr>
            <p:ph type="dt" sz="half" idx="10"/>
          </p:nvPr>
        </p:nvSpPr>
        <p:spPr/>
        <p:txBody>
          <a:bodyPr/>
          <a:lstStyle/>
          <a:p>
            <a:fld id="{AA5730C4-29FB-4727-9288-A92AF569BAD7}" type="datetimeFigureOut">
              <a:rPr lang="en-US" smtClean="0"/>
              <a:t>12/14/2025</a:t>
            </a:fld>
            <a:endParaRPr lang="en-US"/>
          </a:p>
        </p:txBody>
      </p:sp>
      <p:sp>
        <p:nvSpPr>
          <p:cNvPr id="5" name="Footer Placeholder 4">
            <a:extLst>
              <a:ext uri="{FF2B5EF4-FFF2-40B4-BE49-F238E27FC236}">
                <a16:creationId xmlns:a16="http://schemas.microsoft.com/office/drawing/2014/main" id="{B7D28112-8113-D4E6-D853-42089EF6FAE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BD15AB3-D2FA-8621-5B6D-CBE545051374}"/>
              </a:ext>
            </a:extLst>
          </p:cNvPr>
          <p:cNvSpPr>
            <a:spLocks noGrp="1"/>
          </p:cNvSpPr>
          <p:nvPr>
            <p:ph type="sldNum" sz="quarter" idx="12"/>
          </p:nvPr>
        </p:nvSpPr>
        <p:spPr/>
        <p:txBody>
          <a:bodyPr/>
          <a:lstStyle/>
          <a:p>
            <a:fld id="{10AF0D9B-671B-486F-B63E-86697669ADE8}" type="slidenum">
              <a:rPr lang="en-US" smtClean="0"/>
              <a:t>‹#›</a:t>
            </a:fld>
            <a:endParaRPr lang="en-US"/>
          </a:p>
        </p:txBody>
      </p:sp>
    </p:spTree>
    <p:extLst>
      <p:ext uri="{BB962C8B-B14F-4D97-AF65-F5344CB8AC3E}">
        <p14:creationId xmlns:p14="http://schemas.microsoft.com/office/powerpoint/2010/main" val="35351944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7550317-291F-2A77-6D58-5D94C96BCAC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6434CC5-16C5-A9E5-7DF3-79D93FF51DE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F31E70-7645-C77E-9D44-E8D7D8D03DAC}"/>
              </a:ext>
            </a:extLst>
          </p:cNvPr>
          <p:cNvSpPr>
            <a:spLocks noGrp="1"/>
          </p:cNvSpPr>
          <p:nvPr>
            <p:ph type="dt" sz="half" idx="10"/>
          </p:nvPr>
        </p:nvSpPr>
        <p:spPr/>
        <p:txBody>
          <a:bodyPr/>
          <a:lstStyle/>
          <a:p>
            <a:fld id="{AA5730C4-29FB-4727-9288-A92AF569BAD7}" type="datetimeFigureOut">
              <a:rPr lang="en-US" smtClean="0"/>
              <a:t>12/14/2025</a:t>
            </a:fld>
            <a:endParaRPr lang="en-US"/>
          </a:p>
        </p:txBody>
      </p:sp>
      <p:sp>
        <p:nvSpPr>
          <p:cNvPr id="5" name="Footer Placeholder 4">
            <a:extLst>
              <a:ext uri="{FF2B5EF4-FFF2-40B4-BE49-F238E27FC236}">
                <a16:creationId xmlns:a16="http://schemas.microsoft.com/office/drawing/2014/main" id="{7DF4283E-AC8A-5F17-6786-26888E93E68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F008B60-FB94-B3D0-5990-6714696D6AD2}"/>
              </a:ext>
            </a:extLst>
          </p:cNvPr>
          <p:cNvSpPr>
            <a:spLocks noGrp="1"/>
          </p:cNvSpPr>
          <p:nvPr>
            <p:ph type="sldNum" sz="quarter" idx="12"/>
          </p:nvPr>
        </p:nvSpPr>
        <p:spPr/>
        <p:txBody>
          <a:bodyPr/>
          <a:lstStyle/>
          <a:p>
            <a:fld id="{10AF0D9B-671B-486F-B63E-86697669ADE8}" type="slidenum">
              <a:rPr lang="en-US" smtClean="0"/>
              <a:t>‹#›</a:t>
            </a:fld>
            <a:endParaRPr lang="en-US"/>
          </a:p>
        </p:txBody>
      </p:sp>
    </p:spTree>
    <p:extLst>
      <p:ext uri="{BB962C8B-B14F-4D97-AF65-F5344CB8AC3E}">
        <p14:creationId xmlns:p14="http://schemas.microsoft.com/office/powerpoint/2010/main" val="30226634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93D580-95B1-28C8-6588-45E27DDD98D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F1869D1-ADF4-9743-6B86-71290399590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961CB03-5889-D701-4241-4B444AD3F83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A5730C4-29FB-4727-9288-A92AF569BAD7}" type="datetimeFigureOut">
              <a:rPr lang="en-US" smtClean="0"/>
              <a:t>12/14/2025</a:t>
            </a:fld>
            <a:endParaRPr lang="en-US"/>
          </a:p>
        </p:txBody>
      </p:sp>
      <p:sp>
        <p:nvSpPr>
          <p:cNvPr id="5" name="Footer Placeholder 4">
            <a:extLst>
              <a:ext uri="{FF2B5EF4-FFF2-40B4-BE49-F238E27FC236}">
                <a16:creationId xmlns:a16="http://schemas.microsoft.com/office/drawing/2014/main" id="{29326568-BAD9-7260-BF98-2366BD7C215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6AB7D5D6-269B-3443-0F76-6D0662A60AD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10AF0D9B-671B-486F-B63E-86697669ADE8}" type="slidenum">
              <a:rPr lang="en-US" smtClean="0"/>
              <a:t>‹#›</a:t>
            </a:fld>
            <a:endParaRPr lang="en-US"/>
          </a:p>
        </p:txBody>
      </p:sp>
    </p:spTree>
    <p:extLst>
      <p:ext uri="{BB962C8B-B14F-4D97-AF65-F5344CB8AC3E}">
        <p14:creationId xmlns:p14="http://schemas.microsoft.com/office/powerpoint/2010/main" val="11373905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hyperlink" Target="https://oklahoma.gov/service/all-pages/farm-driving-permit.html"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hyperlink" Target="https://oklahoma.gov/service/popular-services/teen-driving.html" TargetMode="External"/><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hyperlink" Target="https://oklahoma.gov/service/all-pages/farm-driving-permit.html" TargetMode="External"/><Relationship Id="rId4" Type="http://schemas.openxmlformats.org/officeDocument/2006/relationships/hyperlink" Target="https://www.iihs.org/research-areas/teenagers/gdl-calculator" TargetMode="External"/></Relationships>
</file>

<file path=ppt/slides/_rels/slide29.xml.rels><?xml version="1.0" encoding="UTF-8" standalone="yes"?>
<Relationships xmlns="http://schemas.openxmlformats.org/package/2006/relationships"><Relationship Id="rId3" Type="http://schemas.openxmlformats.org/officeDocument/2006/relationships/hyperlink" Target="https://orcpi.org/gdl-reading-quiz-1/"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C95B37B2-EEBA-B204-A122-82F4416C808B}"/>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A79D5F7B-B73C-E651-8CDB-C67D09B36A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D4EA38D-52D5-F4B2-9C90-F5564F22AE47}"/>
                </a:ext>
              </a:extLst>
            </p:cNvPr>
            <p:cNvSpPr txBox="1"/>
            <p:nvPr/>
          </p:nvSpPr>
          <p:spPr>
            <a:xfrm>
              <a:off x="1725733" y="791933"/>
              <a:ext cx="10176825"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the Oklahoma Graduated Driver License Program</a:t>
              </a:r>
            </a:p>
          </p:txBody>
        </p:sp>
      </p:grpSp>
      <p:sp>
        <p:nvSpPr>
          <p:cNvPr id="8" name="TextBox 7">
            <a:extLst>
              <a:ext uri="{FF2B5EF4-FFF2-40B4-BE49-F238E27FC236}">
                <a16:creationId xmlns:a16="http://schemas.microsoft.com/office/drawing/2014/main" id="{47C4EFE3-05CB-1E26-3FE4-FE6A27A040E8}"/>
              </a:ext>
            </a:extLst>
          </p:cNvPr>
          <p:cNvSpPr txBox="1"/>
          <p:nvPr/>
        </p:nvSpPr>
        <p:spPr>
          <a:xfrm>
            <a:off x="810127" y="2180717"/>
            <a:ext cx="10571746" cy="2308324"/>
          </a:xfrm>
          <a:prstGeom prst="rect">
            <a:avLst/>
          </a:prstGeom>
          <a:noFill/>
        </p:spPr>
        <p:txBody>
          <a:bodyPr wrap="square" rtlCol="0">
            <a:spAutoFit/>
          </a:bodyPr>
          <a:lstStyle/>
          <a:p>
            <a:pPr>
              <a:spcBef>
                <a:spcPts val="1000"/>
              </a:spcBef>
              <a:buClrTx/>
              <a:buFontTx/>
              <a:buNone/>
            </a:pPr>
            <a:r>
              <a:rPr lang="en-US" altLang="en-US" sz="2400" dirty="0"/>
              <a:t>The training information provided as part of these lessons is solely for reference purposes only and should not be relied upon in any respect as totally accurate information.  Any opinions, statements, or other information or content expressed or made available in any exert by any third party are those of the respective author(s) or distributor(s) and are not those of the ORCPI.  ORCPI cannot be held responsible for the accuracy of their information. </a:t>
            </a:r>
            <a:endParaRPr lang="en-US" altLang="en-US" sz="2400" dirty="0">
              <a:latin typeface="Times New Roman" panose="02020603050405020304" pitchFamily="18" charset="0"/>
            </a:endParaRPr>
          </a:p>
        </p:txBody>
      </p:sp>
      <p:sp>
        <p:nvSpPr>
          <p:cNvPr id="2" name="Text Box 4">
            <a:extLst>
              <a:ext uri="{FF2B5EF4-FFF2-40B4-BE49-F238E27FC236}">
                <a16:creationId xmlns:a16="http://schemas.microsoft.com/office/drawing/2014/main" id="{729ADF6E-5729-4ED6-89BF-9563C5A65FF6}"/>
              </a:ext>
            </a:extLst>
          </p:cNvPr>
          <p:cNvSpPr txBox="1">
            <a:spLocks noChangeArrowheads="1"/>
          </p:cNvSpPr>
          <p:nvPr/>
        </p:nvSpPr>
        <p:spPr bwMode="auto">
          <a:xfrm>
            <a:off x="3810000" y="1593759"/>
            <a:ext cx="4572000" cy="3683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defPPr>
              <a:defRPr lang="en-GB"/>
            </a:defPPr>
            <a:lvl1pPr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1pPr>
            <a:lvl2pPr marL="742950" indent="-28575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2pPr>
            <a:lvl3pPr marL="11430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3pPr>
            <a:lvl4pPr marL="16002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4pPr>
            <a:lvl5pPr marL="20574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5pPr>
            <a:lvl6pPr marL="22860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6pPr>
            <a:lvl7pPr marL="27432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7pPr>
            <a:lvl8pPr marL="32004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8pPr>
            <a:lvl9pPr marL="36576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9pPr>
          </a:lstStyle>
          <a:p>
            <a:pPr>
              <a:spcBef>
                <a:spcPts val="1125"/>
              </a:spcBef>
              <a:buClrTx/>
              <a:buFontTx/>
              <a:buNone/>
            </a:pPr>
            <a:r>
              <a:rPr lang="en-US" altLang="en-US">
                <a:latin typeface="Times New Roman" panose="02020603050405020304" pitchFamily="18" charset="0"/>
              </a:rPr>
              <a:t>     </a:t>
            </a:r>
            <a:r>
              <a:rPr lang="en-US" altLang="en-US">
                <a:solidFill>
                  <a:srgbClr val="CC0000"/>
                </a:solidFill>
                <a:latin typeface="Times New Roman" panose="02020603050405020304" pitchFamily="18" charset="0"/>
              </a:rPr>
              <a:t>NOTIFICATIONS – PLEASE READ</a:t>
            </a:r>
          </a:p>
        </p:txBody>
      </p:sp>
      <p:sp>
        <p:nvSpPr>
          <p:cNvPr id="3" name="Text Box 1">
            <a:extLst>
              <a:ext uri="{FF2B5EF4-FFF2-40B4-BE49-F238E27FC236}">
                <a16:creationId xmlns:a16="http://schemas.microsoft.com/office/drawing/2014/main" id="{B230605B-032B-47DD-9D17-61194D6264A1}"/>
              </a:ext>
            </a:extLst>
          </p:cNvPr>
          <p:cNvSpPr txBox="1">
            <a:spLocks noChangeArrowheads="1"/>
          </p:cNvSpPr>
          <p:nvPr/>
        </p:nvSpPr>
        <p:spPr bwMode="auto">
          <a:xfrm>
            <a:off x="2858698" y="4707699"/>
            <a:ext cx="6172200" cy="145386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defPPr>
              <a:defRPr lang="en-GB"/>
            </a:defPPr>
            <a:lvl1pPr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1pPr>
            <a:lvl2pPr marL="742950" indent="-28575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2pPr>
            <a:lvl3pPr marL="11430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3pPr>
            <a:lvl4pPr marL="16002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4pPr>
            <a:lvl5pPr marL="20574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5pPr>
            <a:lvl6pPr marL="22860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6pPr>
            <a:lvl7pPr marL="27432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7pPr>
            <a:lvl8pPr marL="32004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8pPr>
            <a:lvl9pPr marL="36576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9pPr>
          </a:lstStyle>
          <a:p>
            <a:pPr algn="ctr">
              <a:spcBef>
                <a:spcPts val="0"/>
              </a:spcBef>
              <a:buClrTx/>
              <a:buFontTx/>
              <a:buNone/>
            </a:pPr>
            <a:r>
              <a:rPr lang="en-US" altLang="en-US" sz="1600">
                <a:solidFill>
                  <a:schemeClr val="tx1"/>
                </a:solidFill>
              </a:rPr>
              <a:t>The Oklahoma Regional Community Policing Institute</a:t>
            </a:r>
          </a:p>
          <a:p>
            <a:pPr algn="ctr">
              <a:spcBef>
                <a:spcPts val="0"/>
              </a:spcBef>
              <a:buClrTx/>
              <a:buFontTx/>
              <a:buNone/>
            </a:pPr>
            <a:r>
              <a:rPr lang="en-US" altLang="en-US" sz="1600">
                <a:solidFill>
                  <a:schemeClr val="tx1"/>
                </a:solidFill>
              </a:rPr>
              <a:t>ORCPI</a:t>
            </a:r>
          </a:p>
          <a:p>
            <a:pPr algn="ctr">
              <a:spcBef>
                <a:spcPts val="0"/>
              </a:spcBef>
              <a:buClrTx/>
              <a:buFontTx/>
              <a:buNone/>
            </a:pPr>
            <a:r>
              <a:rPr lang="en-US" altLang="en-US" sz="1600">
                <a:solidFill>
                  <a:schemeClr val="tx1"/>
                </a:solidFill>
              </a:rPr>
              <a:t>PO Box 6362 </a:t>
            </a:r>
          </a:p>
          <a:p>
            <a:pPr algn="ctr">
              <a:spcBef>
                <a:spcPts val="0"/>
              </a:spcBef>
              <a:buClrTx/>
              <a:buFontTx/>
              <a:buNone/>
            </a:pPr>
            <a:r>
              <a:rPr lang="en-US" altLang="en-US" sz="1600">
                <a:solidFill>
                  <a:schemeClr val="tx1"/>
                </a:solidFill>
              </a:rPr>
              <a:t>Norman, OK 73072-6362 </a:t>
            </a:r>
          </a:p>
          <a:p>
            <a:pPr algn="ctr">
              <a:spcBef>
                <a:spcPts val="1000"/>
              </a:spcBef>
              <a:buClrTx/>
              <a:buFontTx/>
              <a:buNone/>
            </a:pPr>
            <a:endParaRPr lang="en-US" altLang="en-US" sz="1600">
              <a:solidFill>
                <a:schemeClr val="tx1"/>
              </a:solidFill>
              <a:latin typeface="Times New Roman" panose="02020603050405020304" pitchFamily="18" charset="0"/>
            </a:endParaRPr>
          </a:p>
        </p:txBody>
      </p:sp>
    </p:spTree>
    <p:extLst>
      <p:ext uri="{BB962C8B-B14F-4D97-AF65-F5344CB8AC3E}">
        <p14:creationId xmlns:p14="http://schemas.microsoft.com/office/powerpoint/2010/main" val="18257206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229963-0903-D32A-742F-05A1DFD622FD}"/>
            </a:ext>
          </a:extLst>
        </p:cNvPr>
        <p:cNvGrpSpPr/>
        <p:nvPr/>
      </p:nvGrpSpPr>
      <p:grpSpPr>
        <a:xfrm>
          <a:off x="0" y="0"/>
          <a:ext cx="0" cy="0"/>
          <a:chOff x="0" y="0"/>
          <a:chExt cx="0" cy="0"/>
        </a:xfrm>
      </p:grpSpPr>
      <p:pic>
        <p:nvPicPr>
          <p:cNvPr id="1026" name="Picture 2">
            <a:extLst>
              <a:ext uri="{FF2B5EF4-FFF2-40B4-BE49-F238E27FC236}">
                <a16:creationId xmlns:a16="http://schemas.microsoft.com/office/drawing/2014/main" id="{1DD49614-5BE2-D174-4731-F1FC8E15FB0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A8C227FC-73D6-FC96-2E0A-B04AFC895905}"/>
              </a:ext>
            </a:extLst>
          </p:cNvPr>
          <p:cNvSpPr txBox="1"/>
          <p:nvPr/>
        </p:nvSpPr>
        <p:spPr>
          <a:xfrm>
            <a:off x="605089" y="2180717"/>
            <a:ext cx="10981823" cy="1754326"/>
          </a:xfrm>
          <a:prstGeom prst="rect">
            <a:avLst/>
          </a:prstGeom>
          <a:noFill/>
        </p:spPr>
        <p:txBody>
          <a:bodyPr wrap="square" rtlCol="0">
            <a:spAutoFit/>
          </a:bodyPr>
          <a:lstStyle/>
          <a:p>
            <a:pPr algn="ctr"/>
            <a:r>
              <a:rPr lang="en-US" sz="3600" b="1" dirty="0">
                <a:latin typeface="Times New Roman" panose="02020603050405020304" pitchFamily="18" charset="0"/>
                <a:cs typeface="Times New Roman" panose="02020603050405020304" pitchFamily="18" charset="0"/>
              </a:rPr>
              <a:t>Unit 1</a:t>
            </a:r>
          </a:p>
          <a:p>
            <a:pPr algn="ctr"/>
            <a:r>
              <a:rPr lang="en-US" sz="3600" b="1" dirty="0">
                <a:latin typeface="Times New Roman" panose="02020603050405020304" pitchFamily="18" charset="0"/>
                <a:cs typeface="Times New Roman" panose="02020603050405020304" pitchFamily="18" charset="0"/>
              </a:rPr>
              <a:t>Introduction to the</a:t>
            </a:r>
          </a:p>
          <a:p>
            <a:pPr algn="ctr"/>
            <a:r>
              <a:rPr lang="en-US" sz="3600" b="1" dirty="0">
                <a:latin typeface="Times New Roman" panose="02020603050405020304" pitchFamily="18" charset="0"/>
                <a:cs typeface="Times New Roman" panose="02020603050405020304" pitchFamily="18" charset="0"/>
              </a:rPr>
              <a:t>Oklahoma Graduated Driver License (GDL) Program</a:t>
            </a:r>
          </a:p>
        </p:txBody>
      </p:sp>
      <p:sp>
        <p:nvSpPr>
          <p:cNvPr id="3" name="Text Box 1">
            <a:extLst>
              <a:ext uri="{FF2B5EF4-FFF2-40B4-BE49-F238E27FC236}">
                <a16:creationId xmlns:a16="http://schemas.microsoft.com/office/drawing/2014/main" id="{A44B84BC-3D27-CF6F-C49D-3D8BAC0240FD}"/>
              </a:ext>
            </a:extLst>
          </p:cNvPr>
          <p:cNvSpPr txBox="1">
            <a:spLocks noChangeArrowheads="1"/>
          </p:cNvSpPr>
          <p:nvPr/>
        </p:nvSpPr>
        <p:spPr bwMode="auto">
          <a:xfrm>
            <a:off x="2858698" y="4707699"/>
            <a:ext cx="6172200" cy="145386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defPPr>
              <a:defRPr lang="en-GB"/>
            </a:defPPr>
            <a:lvl1pPr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1pPr>
            <a:lvl2pPr marL="742950" indent="-28575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2pPr>
            <a:lvl3pPr marL="11430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3pPr>
            <a:lvl4pPr marL="16002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4pPr>
            <a:lvl5pPr marL="20574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5pPr>
            <a:lvl6pPr marL="22860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6pPr>
            <a:lvl7pPr marL="27432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7pPr>
            <a:lvl8pPr marL="32004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8pPr>
            <a:lvl9pPr marL="36576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9pPr>
          </a:lstStyle>
          <a:p>
            <a:pPr algn="ctr">
              <a:spcBef>
                <a:spcPts val="0"/>
              </a:spcBef>
              <a:buClrTx/>
              <a:buFontTx/>
              <a:buNone/>
            </a:pPr>
            <a:r>
              <a:rPr lang="en-US" altLang="en-US" sz="1600">
                <a:solidFill>
                  <a:schemeClr val="tx1"/>
                </a:solidFill>
              </a:rPr>
              <a:t>The Oklahoma Regional Community Policing Institute</a:t>
            </a:r>
          </a:p>
          <a:p>
            <a:pPr algn="ctr">
              <a:spcBef>
                <a:spcPts val="0"/>
              </a:spcBef>
              <a:buClrTx/>
              <a:buFontTx/>
              <a:buNone/>
            </a:pPr>
            <a:r>
              <a:rPr lang="en-US" altLang="en-US" sz="1600">
                <a:solidFill>
                  <a:schemeClr val="tx1"/>
                </a:solidFill>
              </a:rPr>
              <a:t>ORCPI</a:t>
            </a:r>
          </a:p>
          <a:p>
            <a:pPr algn="ctr">
              <a:spcBef>
                <a:spcPts val="0"/>
              </a:spcBef>
              <a:buClrTx/>
              <a:buFontTx/>
              <a:buNone/>
            </a:pPr>
            <a:r>
              <a:rPr lang="en-US" altLang="en-US" sz="1600">
                <a:solidFill>
                  <a:schemeClr val="tx1"/>
                </a:solidFill>
              </a:rPr>
              <a:t>PO Box 6362 </a:t>
            </a:r>
          </a:p>
          <a:p>
            <a:pPr algn="ctr">
              <a:spcBef>
                <a:spcPts val="0"/>
              </a:spcBef>
              <a:buClrTx/>
              <a:buFontTx/>
              <a:buNone/>
            </a:pPr>
            <a:r>
              <a:rPr lang="en-US" altLang="en-US" sz="1600">
                <a:solidFill>
                  <a:schemeClr val="tx1"/>
                </a:solidFill>
              </a:rPr>
              <a:t>Norman, OK 73072-6362 </a:t>
            </a:r>
          </a:p>
          <a:p>
            <a:pPr algn="ctr">
              <a:spcBef>
                <a:spcPts val="1000"/>
              </a:spcBef>
              <a:buClrTx/>
              <a:buFontTx/>
              <a:buNone/>
            </a:pPr>
            <a:endParaRPr lang="en-US" altLang="en-US" sz="1600">
              <a:solidFill>
                <a:schemeClr val="tx1"/>
              </a:solidFill>
              <a:latin typeface="Times New Roman" panose="02020603050405020304" pitchFamily="18" charset="0"/>
            </a:endParaRPr>
          </a:p>
        </p:txBody>
      </p:sp>
      <p:sp>
        <p:nvSpPr>
          <p:cNvPr id="2" name="TextBox 1">
            <a:extLst>
              <a:ext uri="{FF2B5EF4-FFF2-40B4-BE49-F238E27FC236}">
                <a16:creationId xmlns:a16="http://schemas.microsoft.com/office/drawing/2014/main" id="{7DE6DA6E-1E9A-2B26-F32A-F7A718E5A4D7}"/>
              </a:ext>
            </a:extLst>
          </p:cNvPr>
          <p:cNvSpPr txBox="1"/>
          <p:nvPr/>
        </p:nvSpPr>
        <p:spPr>
          <a:xfrm>
            <a:off x="1725733" y="791933"/>
            <a:ext cx="10176825"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the Oklahoma Graduated Driver License Program</a:t>
            </a:r>
          </a:p>
        </p:txBody>
      </p:sp>
    </p:spTree>
    <p:extLst>
      <p:ext uri="{BB962C8B-B14F-4D97-AF65-F5344CB8AC3E}">
        <p14:creationId xmlns:p14="http://schemas.microsoft.com/office/powerpoint/2010/main" val="3653604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5BBD42-8261-D0AA-79B5-355E3072CE3B}"/>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ACE8AC66-D0CE-199E-A6C2-4C94DB61E3B5}"/>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BEB9D1B1-630D-FEF1-0A35-4643858BA3A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283FF35-077C-C9C2-1FC7-755F41078CBB}"/>
                </a:ext>
              </a:extLst>
            </p:cNvPr>
            <p:cNvSpPr txBox="1"/>
            <p:nvPr/>
          </p:nvSpPr>
          <p:spPr>
            <a:xfrm>
              <a:off x="1725733" y="791933"/>
              <a:ext cx="10176825"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the Oklahoma Graduated Driver License Program</a:t>
              </a:r>
            </a:p>
          </p:txBody>
        </p:sp>
      </p:grpSp>
      <p:sp>
        <p:nvSpPr>
          <p:cNvPr id="8" name="TextBox 7">
            <a:extLst>
              <a:ext uri="{FF2B5EF4-FFF2-40B4-BE49-F238E27FC236}">
                <a16:creationId xmlns:a16="http://schemas.microsoft.com/office/drawing/2014/main" id="{0F02207D-26B8-82DF-4E0F-378727477207}"/>
              </a:ext>
            </a:extLst>
          </p:cNvPr>
          <p:cNvSpPr txBox="1"/>
          <p:nvPr/>
        </p:nvSpPr>
        <p:spPr>
          <a:xfrm>
            <a:off x="3841400" y="1929705"/>
            <a:ext cx="8061158" cy="4555093"/>
          </a:xfrm>
          <a:prstGeom prst="rect">
            <a:avLst/>
          </a:prstGeom>
          <a:noFill/>
        </p:spPr>
        <p:txBody>
          <a:bodyPr wrap="square" lIns="91440" tIns="45720" rIns="91440" bIns="45720" rtlCol="0" anchor="t">
            <a:spAutoFit/>
          </a:bodyPr>
          <a:lstStyle/>
          <a:p>
            <a:pPr>
              <a:spcBef>
                <a:spcPts val="1000"/>
              </a:spcBef>
            </a:pPr>
            <a:r>
              <a:rPr lang="en-US" altLang="en-US" sz="2000" dirty="0">
                <a:latin typeface="Times New Roman"/>
                <a:cs typeface="Times New Roman"/>
              </a:rPr>
              <a:t>Motor vehicle crashes are the </a:t>
            </a:r>
            <a:r>
              <a:rPr lang="en-US" altLang="en-US" sz="2000" b="1" dirty="0">
                <a:latin typeface="Times New Roman"/>
                <a:cs typeface="Times New Roman"/>
              </a:rPr>
              <a:t>number one cause of preventable death </a:t>
            </a:r>
            <a:r>
              <a:rPr lang="en-US" altLang="en-US" sz="2000" dirty="0">
                <a:latin typeface="Times New Roman"/>
                <a:cs typeface="Times New Roman"/>
              </a:rPr>
              <a:t>for teens and young drivers (15-20 years old) in Oklahoma and the US. </a:t>
            </a:r>
          </a:p>
          <a:p>
            <a:pPr>
              <a:spcBef>
                <a:spcPts val="1000"/>
              </a:spcBef>
            </a:pPr>
            <a:r>
              <a:rPr lang="en-US" altLang="en-US" sz="2000" dirty="0">
                <a:latin typeface="Times New Roman"/>
                <a:cs typeface="Times New Roman"/>
              </a:rPr>
              <a:t>In 2023, the National Highway Traffic Safety Administration (NHTSA) estimates:</a:t>
            </a:r>
          </a:p>
          <a:p>
            <a:pPr marL="342900" indent="-342900">
              <a:spcBef>
                <a:spcPts val="1000"/>
              </a:spcBef>
              <a:buFont typeface="Arial" panose="020B0604020202020204" pitchFamily="34" charset="0"/>
              <a:buChar char="•"/>
            </a:pPr>
            <a:r>
              <a:rPr lang="en-US" altLang="en-US" sz="2000" dirty="0">
                <a:latin typeface="Times New Roman"/>
                <a:cs typeface="Times New Roman"/>
              </a:rPr>
              <a:t> there were 2,148 teens, aged 15-20, killed in motor vehicle crashes, averaging almost </a:t>
            </a:r>
            <a:r>
              <a:rPr lang="en-US" altLang="en-US" sz="2000" b="1" dirty="0">
                <a:latin typeface="Times New Roman"/>
                <a:cs typeface="Times New Roman"/>
              </a:rPr>
              <a:t>6 teen fatalities per day</a:t>
            </a:r>
            <a:r>
              <a:rPr lang="en-US" altLang="en-US" sz="2000" dirty="0">
                <a:latin typeface="Times New Roman"/>
                <a:cs typeface="Times New Roman"/>
              </a:rPr>
              <a:t>! </a:t>
            </a:r>
          </a:p>
          <a:p>
            <a:pPr marL="342900" indent="-342900">
              <a:spcBef>
                <a:spcPts val="1000"/>
              </a:spcBef>
              <a:buFont typeface="Arial" panose="020B0604020202020204" pitchFamily="34" charset="0"/>
              <a:buChar char="•"/>
            </a:pPr>
            <a:r>
              <a:rPr lang="en-US" altLang="en-US" sz="2000" dirty="0">
                <a:latin typeface="Times New Roman"/>
                <a:cs typeface="Times New Roman"/>
              </a:rPr>
              <a:t>An additional estimated 180,209 young drivers were injured!</a:t>
            </a:r>
          </a:p>
          <a:p>
            <a:pPr marL="342900" indent="-342900">
              <a:spcBef>
                <a:spcPts val="1000"/>
              </a:spcBef>
              <a:buFont typeface="Arial" panose="020B0604020202020204" pitchFamily="34" charset="0"/>
              <a:buChar char="•"/>
            </a:pPr>
            <a:r>
              <a:rPr lang="en-US" altLang="en-US" sz="2000" dirty="0">
                <a:latin typeface="Times New Roman"/>
                <a:cs typeface="Times New Roman"/>
              </a:rPr>
              <a:t>The rate of young male drivers killed was almost 3 times higher than young female drivers.</a:t>
            </a:r>
          </a:p>
          <a:p>
            <a:pPr marL="342900" indent="-342900">
              <a:spcBef>
                <a:spcPts val="1000"/>
              </a:spcBef>
              <a:buFont typeface="Arial" panose="020B0604020202020204" pitchFamily="34" charset="0"/>
              <a:buChar char="•"/>
            </a:pPr>
            <a:r>
              <a:rPr lang="en-US" altLang="en-US" sz="2000" dirty="0">
                <a:latin typeface="Times New Roman"/>
                <a:cs typeface="Times New Roman"/>
              </a:rPr>
              <a:t>64% of the passengers killed in vehicles driven by another teenager were also 15 to 20 years old.</a:t>
            </a:r>
          </a:p>
          <a:p>
            <a:pPr marL="342900" indent="-342900">
              <a:spcBef>
                <a:spcPts val="1000"/>
              </a:spcBef>
              <a:buFont typeface="Arial" panose="020B0604020202020204" pitchFamily="34" charset="0"/>
              <a:buChar char="•"/>
            </a:pPr>
            <a:r>
              <a:rPr lang="en-US" altLang="en-US" sz="2000" dirty="0">
                <a:latin typeface="Times New Roman"/>
                <a:cs typeface="Times New Roman"/>
              </a:rPr>
              <a:t>54% of young drivers killed were not wearing a seat belt!</a:t>
            </a:r>
          </a:p>
        </p:txBody>
      </p:sp>
      <p:sp>
        <p:nvSpPr>
          <p:cNvPr id="2" name="Text Box 4">
            <a:extLst>
              <a:ext uri="{FF2B5EF4-FFF2-40B4-BE49-F238E27FC236}">
                <a16:creationId xmlns:a16="http://schemas.microsoft.com/office/drawing/2014/main" id="{02AD4EE4-2A85-1126-811E-A5CB74C151D3}"/>
              </a:ext>
            </a:extLst>
          </p:cNvPr>
          <p:cNvSpPr txBox="1">
            <a:spLocks noChangeArrowheads="1"/>
          </p:cNvSpPr>
          <p:nvPr/>
        </p:nvSpPr>
        <p:spPr bwMode="auto">
          <a:xfrm>
            <a:off x="0" y="1354137"/>
            <a:ext cx="12192000" cy="5254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0000" tIns="46800" rIns="90000" bIns="46800">
            <a:spAutoFit/>
          </a:bodyPr>
          <a:lstStyle>
            <a:defPPr>
              <a:defRPr lang="en-GB"/>
            </a:defPPr>
            <a:lvl1pPr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1pPr>
            <a:lvl2pPr marL="742950" indent="-28575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2pPr>
            <a:lvl3pPr marL="11430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3pPr>
            <a:lvl4pPr marL="16002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4pPr>
            <a:lvl5pPr marL="20574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5pPr>
            <a:lvl6pPr marL="22860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6pPr>
            <a:lvl7pPr marL="27432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7pPr>
            <a:lvl8pPr marL="32004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8pPr>
            <a:lvl9pPr marL="36576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9pPr>
          </a:lstStyle>
          <a:p>
            <a:pPr algn="ctr">
              <a:spcBef>
                <a:spcPts val="1125"/>
              </a:spcBef>
              <a:buClrTx/>
              <a:buFontTx/>
              <a:buNone/>
            </a:pPr>
            <a:r>
              <a:rPr lang="en-US" altLang="en-US" sz="2800" b="1" dirty="0">
                <a:solidFill>
                  <a:schemeClr val="tx1"/>
                </a:solidFill>
                <a:latin typeface="Times New Roman" panose="02020603050405020304" pitchFamily="18" charset="0"/>
              </a:rPr>
              <a:t>Oklahoma’s GDL Program – The Why</a:t>
            </a:r>
          </a:p>
        </p:txBody>
      </p:sp>
      <p:pic>
        <p:nvPicPr>
          <p:cNvPr id="3" name="Picture 2">
            <a:extLst>
              <a:ext uri="{FF2B5EF4-FFF2-40B4-BE49-F238E27FC236}">
                <a16:creationId xmlns:a16="http://schemas.microsoft.com/office/drawing/2014/main" id="{41145885-0666-65F5-F025-FB51AC634F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9442" y="1879538"/>
            <a:ext cx="3258241" cy="48856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72634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D384B1-6FA0-EEC1-DD10-C44866CDC9B2}"/>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96AE40D8-0746-1086-70C8-A58C42F356B9}"/>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531F8F4D-2702-E5C6-5F02-9F49D0CE2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1599FF82-BE05-31C1-2863-44A4DA471BC6}"/>
                </a:ext>
              </a:extLst>
            </p:cNvPr>
            <p:cNvSpPr txBox="1"/>
            <p:nvPr/>
          </p:nvSpPr>
          <p:spPr>
            <a:xfrm>
              <a:off x="1725733" y="791933"/>
              <a:ext cx="10176825"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the Oklahoma Graduated Driver License Program</a:t>
              </a:r>
            </a:p>
          </p:txBody>
        </p:sp>
      </p:grpSp>
      <p:sp>
        <p:nvSpPr>
          <p:cNvPr id="8" name="TextBox 7">
            <a:extLst>
              <a:ext uri="{FF2B5EF4-FFF2-40B4-BE49-F238E27FC236}">
                <a16:creationId xmlns:a16="http://schemas.microsoft.com/office/drawing/2014/main" id="{B717F9B9-86FB-E7C1-18F9-D85CFDA8949E}"/>
              </a:ext>
            </a:extLst>
          </p:cNvPr>
          <p:cNvSpPr txBox="1"/>
          <p:nvPr/>
        </p:nvSpPr>
        <p:spPr>
          <a:xfrm>
            <a:off x="3709444" y="1980077"/>
            <a:ext cx="8061158" cy="3734356"/>
          </a:xfrm>
          <a:prstGeom prst="rect">
            <a:avLst/>
          </a:prstGeom>
          <a:noFill/>
        </p:spPr>
        <p:txBody>
          <a:bodyPr wrap="square" lIns="91440" tIns="45720" rIns="91440" bIns="45720" rtlCol="0" anchor="t">
            <a:spAutoFit/>
          </a:bodyPr>
          <a:lstStyle/>
          <a:p>
            <a:pPr>
              <a:spcBef>
                <a:spcPts val="1000"/>
              </a:spcBef>
            </a:pPr>
            <a:r>
              <a:rPr lang="en-US" altLang="en-US" sz="2000" dirty="0">
                <a:latin typeface="Times New Roman"/>
                <a:cs typeface="Times New Roman"/>
              </a:rPr>
              <a:t>According to the Insurance Institute for Highway Safety (IIHS), both age and experience are strong factors in teen drivers’ crash risk.  Common characteristics of teens’ fatal crashes include driver error, speeding, single-vehicle crashes, number, gender and age of passengers, and nighttime driving.</a:t>
            </a:r>
          </a:p>
          <a:p>
            <a:pPr>
              <a:spcBef>
                <a:spcPts val="1000"/>
              </a:spcBef>
            </a:pPr>
            <a:r>
              <a:rPr lang="en-US" altLang="en-US" sz="2000" dirty="0">
                <a:latin typeface="Times New Roman"/>
                <a:cs typeface="Times New Roman"/>
              </a:rPr>
              <a:t>Graduated Driver Licensing (GDL) has been implemented in some form in every US state, including Oklahoma.  This countermeasure provides the opportunity for teens to gain meaningful driving experience under supervised conditions.  </a:t>
            </a:r>
          </a:p>
          <a:p>
            <a:pPr>
              <a:spcBef>
                <a:spcPts val="1000"/>
              </a:spcBef>
            </a:pPr>
            <a:r>
              <a:rPr lang="en-US" altLang="en-US" sz="2000" dirty="0">
                <a:latin typeface="Times New Roman"/>
                <a:cs typeface="Times New Roman"/>
              </a:rPr>
              <a:t> Graduated Driver License programs have shown to be extremely effective in reducing traffic related deaths and injuries among young drivers.</a:t>
            </a:r>
          </a:p>
        </p:txBody>
      </p:sp>
      <p:sp>
        <p:nvSpPr>
          <p:cNvPr id="2" name="Text Box 4">
            <a:extLst>
              <a:ext uri="{FF2B5EF4-FFF2-40B4-BE49-F238E27FC236}">
                <a16:creationId xmlns:a16="http://schemas.microsoft.com/office/drawing/2014/main" id="{BF5F68A5-B9F3-601F-56C3-E26EB4F6E8BB}"/>
              </a:ext>
            </a:extLst>
          </p:cNvPr>
          <p:cNvSpPr txBox="1">
            <a:spLocks noChangeArrowheads="1"/>
          </p:cNvSpPr>
          <p:nvPr/>
        </p:nvSpPr>
        <p:spPr bwMode="auto">
          <a:xfrm>
            <a:off x="0" y="1354137"/>
            <a:ext cx="12192000" cy="5254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0000" tIns="46800" rIns="90000" bIns="46800">
            <a:spAutoFit/>
          </a:bodyPr>
          <a:lstStyle>
            <a:defPPr>
              <a:defRPr lang="en-GB"/>
            </a:defPPr>
            <a:lvl1pPr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1pPr>
            <a:lvl2pPr marL="742950" indent="-28575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2pPr>
            <a:lvl3pPr marL="11430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3pPr>
            <a:lvl4pPr marL="16002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4pPr>
            <a:lvl5pPr marL="20574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5pPr>
            <a:lvl6pPr marL="22860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6pPr>
            <a:lvl7pPr marL="27432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7pPr>
            <a:lvl8pPr marL="32004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8pPr>
            <a:lvl9pPr marL="36576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9pPr>
          </a:lstStyle>
          <a:p>
            <a:pPr algn="ctr">
              <a:spcBef>
                <a:spcPts val="1125"/>
              </a:spcBef>
              <a:buClrTx/>
              <a:buFontTx/>
              <a:buNone/>
            </a:pPr>
            <a:r>
              <a:rPr lang="en-US" altLang="en-US" sz="2800" b="1" dirty="0">
                <a:solidFill>
                  <a:schemeClr val="tx1"/>
                </a:solidFill>
                <a:latin typeface="Times New Roman" panose="02020603050405020304" pitchFamily="18" charset="0"/>
              </a:rPr>
              <a:t>Oklahoma’s GDL Program – The Why</a:t>
            </a:r>
          </a:p>
        </p:txBody>
      </p:sp>
      <p:pic>
        <p:nvPicPr>
          <p:cNvPr id="9" name="Picture 8">
            <a:extLst>
              <a:ext uri="{FF2B5EF4-FFF2-40B4-BE49-F238E27FC236}">
                <a16:creationId xmlns:a16="http://schemas.microsoft.com/office/drawing/2014/main" id="{FA6F6DD6-18D2-299A-E8EA-112D8A6E4A7C}"/>
              </a:ext>
            </a:extLst>
          </p:cNvPr>
          <p:cNvPicPr>
            <a:picLocks noChangeAspect="1"/>
          </p:cNvPicPr>
          <p:nvPr/>
        </p:nvPicPr>
        <p:blipFill>
          <a:blip r:embed="rId3"/>
          <a:stretch>
            <a:fillRect/>
          </a:stretch>
        </p:blipFill>
        <p:spPr>
          <a:xfrm>
            <a:off x="219917" y="4260120"/>
            <a:ext cx="3190795" cy="2497296"/>
          </a:xfrm>
          <a:prstGeom prst="rect">
            <a:avLst/>
          </a:prstGeom>
        </p:spPr>
      </p:pic>
      <p:pic>
        <p:nvPicPr>
          <p:cNvPr id="12" name="Picture 11">
            <a:extLst>
              <a:ext uri="{FF2B5EF4-FFF2-40B4-BE49-F238E27FC236}">
                <a16:creationId xmlns:a16="http://schemas.microsoft.com/office/drawing/2014/main" id="{6350015E-F67B-8C3C-7305-7649E6963ABD}"/>
              </a:ext>
            </a:extLst>
          </p:cNvPr>
          <p:cNvPicPr>
            <a:picLocks noChangeAspect="1"/>
          </p:cNvPicPr>
          <p:nvPr/>
        </p:nvPicPr>
        <p:blipFill>
          <a:blip r:embed="rId4"/>
          <a:stretch>
            <a:fillRect/>
          </a:stretch>
        </p:blipFill>
        <p:spPr>
          <a:xfrm>
            <a:off x="219917" y="1865175"/>
            <a:ext cx="3309667" cy="2695168"/>
          </a:xfrm>
          <a:prstGeom prst="rect">
            <a:avLst/>
          </a:prstGeom>
        </p:spPr>
      </p:pic>
    </p:spTree>
    <p:extLst>
      <p:ext uri="{BB962C8B-B14F-4D97-AF65-F5344CB8AC3E}">
        <p14:creationId xmlns:p14="http://schemas.microsoft.com/office/powerpoint/2010/main" val="32663724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ACD4B9-8F7A-025A-27BA-E201E7654BA6}"/>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4EC1A9D0-B1BD-255E-F7A8-EAE2DA31F095}"/>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C2A90E04-9967-7A82-6ACB-BFE7B896AA2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8989BB3-B86B-5DFB-6D89-569100C1CBB4}"/>
                </a:ext>
              </a:extLst>
            </p:cNvPr>
            <p:cNvSpPr txBox="1"/>
            <p:nvPr/>
          </p:nvSpPr>
          <p:spPr>
            <a:xfrm>
              <a:off x="1725733" y="791933"/>
              <a:ext cx="10176825"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the Oklahoma Graduated Driver License Program</a:t>
              </a:r>
            </a:p>
          </p:txBody>
        </p:sp>
      </p:grpSp>
      <p:sp>
        <p:nvSpPr>
          <p:cNvPr id="8" name="TextBox 7">
            <a:extLst>
              <a:ext uri="{FF2B5EF4-FFF2-40B4-BE49-F238E27FC236}">
                <a16:creationId xmlns:a16="http://schemas.microsoft.com/office/drawing/2014/main" id="{0FA1B88E-C8BA-74B9-FEEB-DAC4F9389B8B}"/>
              </a:ext>
            </a:extLst>
          </p:cNvPr>
          <p:cNvSpPr txBox="1"/>
          <p:nvPr/>
        </p:nvSpPr>
        <p:spPr>
          <a:xfrm>
            <a:off x="4005513" y="1941095"/>
            <a:ext cx="7761371" cy="4170372"/>
          </a:xfrm>
          <a:prstGeom prst="rect">
            <a:avLst/>
          </a:prstGeom>
          <a:noFill/>
        </p:spPr>
        <p:txBody>
          <a:bodyPr wrap="square" lIns="91440" tIns="45720" rIns="91440" bIns="45720" rtlCol="0" anchor="t">
            <a:spAutoFit/>
          </a:bodyPr>
          <a:lstStyle/>
          <a:p>
            <a:pPr>
              <a:spcBef>
                <a:spcPts val="1000"/>
              </a:spcBef>
            </a:pPr>
            <a:r>
              <a:rPr lang="en-US" altLang="en-US" sz="2000" dirty="0">
                <a:latin typeface="Times New Roman"/>
                <a:cs typeface="Times New Roman"/>
              </a:rPr>
              <a:t>Buckle up for a transformative journey through Oklahoma’s Graduated Driver License (GDL) program—a dynamic system designed to empower our young drivers with the skills, confidence, and responsibility needed to navigate the open road safely! </a:t>
            </a:r>
            <a:endParaRPr lang="en-US" sz="2000" dirty="0">
              <a:latin typeface="Times New Roman"/>
              <a:cs typeface="Times New Roman"/>
            </a:endParaRPr>
          </a:p>
          <a:p>
            <a:pPr>
              <a:spcBef>
                <a:spcPts val="1000"/>
              </a:spcBef>
            </a:pPr>
            <a:r>
              <a:rPr lang="en-US" altLang="en-US" sz="2000" dirty="0">
                <a:latin typeface="Times New Roman"/>
                <a:cs typeface="Times New Roman"/>
              </a:rPr>
              <a:t>This innovative program phases in driving privileges, guiding teens from supervised practice to independent freedom while prioritizing safety at every turn. </a:t>
            </a:r>
            <a:endParaRPr lang="en-US" sz="2000" dirty="0">
              <a:latin typeface="Times New Roman"/>
              <a:cs typeface="Times New Roman"/>
            </a:endParaRPr>
          </a:p>
          <a:p>
            <a:pPr>
              <a:spcBef>
                <a:spcPts val="1000"/>
              </a:spcBef>
              <a:buClrTx/>
              <a:buFontTx/>
              <a:buNone/>
            </a:pPr>
            <a:r>
              <a:rPr lang="en-US" altLang="en-US" sz="2000" dirty="0">
                <a:latin typeface="Times New Roman"/>
                <a:cs typeface="Times New Roman"/>
              </a:rPr>
              <a:t>By fostering experience and accountability, the GDL program doesn’t just create drivers—it builds a generation of road-ready stewards, ready to steer Oklahoma’s highways with care and precision. </a:t>
            </a:r>
          </a:p>
          <a:p>
            <a:pPr>
              <a:spcBef>
                <a:spcPts val="1000"/>
              </a:spcBef>
              <a:buClrTx/>
              <a:buFontTx/>
              <a:buNone/>
            </a:pPr>
            <a:r>
              <a:rPr lang="en-US" altLang="en-US" sz="2000" dirty="0">
                <a:latin typeface="Times New Roman"/>
                <a:cs typeface="Times New Roman"/>
              </a:rPr>
              <a:t>Let’s dive into how this program is shaping safer roads and brighter futures!</a:t>
            </a:r>
            <a:endParaRPr lang="en-US" sz="2000" dirty="0">
              <a:latin typeface="Times New Roman"/>
              <a:cs typeface="Times New Roman"/>
            </a:endParaRPr>
          </a:p>
        </p:txBody>
      </p:sp>
      <p:sp>
        <p:nvSpPr>
          <p:cNvPr id="2" name="Text Box 4">
            <a:extLst>
              <a:ext uri="{FF2B5EF4-FFF2-40B4-BE49-F238E27FC236}">
                <a16:creationId xmlns:a16="http://schemas.microsoft.com/office/drawing/2014/main" id="{0241B38E-623E-0249-A1B5-CC74B89E4320}"/>
              </a:ext>
            </a:extLst>
          </p:cNvPr>
          <p:cNvSpPr txBox="1">
            <a:spLocks noChangeArrowheads="1"/>
          </p:cNvSpPr>
          <p:nvPr/>
        </p:nvSpPr>
        <p:spPr bwMode="auto">
          <a:xfrm>
            <a:off x="0" y="1354137"/>
            <a:ext cx="12192000" cy="5254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0000" tIns="46800" rIns="90000" bIns="46800">
            <a:spAutoFit/>
          </a:bodyPr>
          <a:lstStyle>
            <a:defPPr>
              <a:defRPr lang="en-GB"/>
            </a:defPPr>
            <a:lvl1pPr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1pPr>
            <a:lvl2pPr marL="742950" indent="-28575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2pPr>
            <a:lvl3pPr marL="11430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3pPr>
            <a:lvl4pPr marL="16002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4pPr>
            <a:lvl5pPr marL="20574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5pPr>
            <a:lvl6pPr marL="22860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6pPr>
            <a:lvl7pPr marL="27432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7pPr>
            <a:lvl8pPr marL="32004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8pPr>
            <a:lvl9pPr marL="36576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9pPr>
          </a:lstStyle>
          <a:p>
            <a:pPr algn="ctr">
              <a:spcBef>
                <a:spcPts val="1125"/>
              </a:spcBef>
              <a:buClrTx/>
              <a:buFontTx/>
              <a:buNone/>
            </a:pPr>
            <a:r>
              <a:rPr lang="en-US" altLang="en-US" sz="2800" b="1" dirty="0">
                <a:solidFill>
                  <a:schemeClr val="tx1"/>
                </a:solidFill>
                <a:latin typeface="Times New Roman" panose="02020603050405020304" pitchFamily="18" charset="0"/>
              </a:rPr>
              <a:t>Igniting Safe Journeys with Oklahoma’s GDL Program</a:t>
            </a:r>
          </a:p>
        </p:txBody>
      </p:sp>
      <p:pic>
        <p:nvPicPr>
          <p:cNvPr id="10" name="Picture 9" descr="A graduate in a car smiling&#10;&#10;AI-generated content may be incorrect.">
            <a:extLst>
              <a:ext uri="{FF2B5EF4-FFF2-40B4-BE49-F238E27FC236}">
                <a16:creationId xmlns:a16="http://schemas.microsoft.com/office/drawing/2014/main" id="{AD315A42-626D-0D88-60B5-7545A10B9D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9945" y="1879538"/>
            <a:ext cx="3345781" cy="4461041"/>
          </a:xfrm>
          <a:prstGeom prst="rect">
            <a:avLst/>
          </a:prstGeom>
        </p:spPr>
      </p:pic>
    </p:spTree>
    <p:extLst>
      <p:ext uri="{BB962C8B-B14F-4D97-AF65-F5344CB8AC3E}">
        <p14:creationId xmlns:p14="http://schemas.microsoft.com/office/powerpoint/2010/main" val="3874284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0EC8D6-1A2C-F13B-2EDF-D66DCFD0C00D}"/>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D9C7444E-8434-F471-58C5-86745FCE009C}"/>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7D6D8683-E2FC-D988-0BC6-E40D55573FD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5B8BA5C-3A3A-8498-0191-A33E5B2379A9}"/>
                </a:ext>
              </a:extLst>
            </p:cNvPr>
            <p:cNvSpPr txBox="1"/>
            <p:nvPr/>
          </p:nvSpPr>
          <p:spPr>
            <a:xfrm>
              <a:off x="1725733" y="791933"/>
              <a:ext cx="10176825"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the Oklahoma Graduated Driver License Program</a:t>
              </a:r>
            </a:p>
          </p:txBody>
        </p:sp>
      </p:grpSp>
      <p:sp>
        <p:nvSpPr>
          <p:cNvPr id="8" name="TextBox 7">
            <a:extLst>
              <a:ext uri="{FF2B5EF4-FFF2-40B4-BE49-F238E27FC236}">
                <a16:creationId xmlns:a16="http://schemas.microsoft.com/office/drawing/2014/main" id="{0928338B-3EF2-ACCB-FC4F-7408AEF86854}"/>
              </a:ext>
            </a:extLst>
          </p:cNvPr>
          <p:cNvSpPr txBox="1"/>
          <p:nvPr/>
        </p:nvSpPr>
        <p:spPr>
          <a:xfrm>
            <a:off x="3212622" y="1879312"/>
            <a:ext cx="8832289" cy="4893647"/>
          </a:xfrm>
          <a:prstGeom prst="rect">
            <a:avLst/>
          </a:prstGeom>
          <a:noFill/>
        </p:spPr>
        <p:txBody>
          <a:bodyPr wrap="square" lIns="91440" tIns="45720" rIns="91440" bIns="45720" rtlCol="0" anchor="t">
            <a:spAutoFit/>
          </a:bodyPr>
          <a:lstStyle/>
          <a:p>
            <a:r>
              <a:rPr lang="en-US" sz="2000" dirty="0">
                <a:latin typeface="Times New Roman"/>
                <a:cs typeface="Times New Roman"/>
              </a:rPr>
              <a:t>The Oklahoma Graduated Driver License (GDL) program has been successful in fostering safer roads and protecting young drivers since its inception in 1999, with significant enhancements in 2005 through House Bill 1653. </a:t>
            </a:r>
            <a:endParaRPr lang="en-US" dirty="0"/>
          </a:p>
          <a:p>
            <a:endParaRPr lang="en-US" sz="800" dirty="0">
              <a:latin typeface="Times New Roman"/>
              <a:cs typeface="Times New Roman"/>
            </a:endParaRPr>
          </a:p>
          <a:p>
            <a:r>
              <a:rPr lang="en-US" sz="2000" dirty="0">
                <a:latin typeface="Times New Roman"/>
                <a:cs typeface="Times New Roman"/>
              </a:rPr>
              <a:t>By phasing in driving privileges through a structured system—starting with a learner permit, progressing to an intermediate license, and culminating in an unrestricted license—the GDL ensures teens gain critical experience under controlled conditions.</a:t>
            </a:r>
            <a:endParaRPr lang="en-US" dirty="0">
              <a:latin typeface="Aptos" panose="02110004020202020204"/>
              <a:cs typeface="Times New Roman"/>
            </a:endParaRPr>
          </a:p>
          <a:p>
            <a:endParaRPr lang="en-US" sz="800" dirty="0"/>
          </a:p>
          <a:p>
            <a:r>
              <a:rPr lang="en-US" sz="2000" dirty="0">
                <a:latin typeface="Times New Roman"/>
                <a:cs typeface="Times New Roman"/>
              </a:rPr>
              <a:t>The GDL’s restrictions address the high-risk behaviors of young drivers, whose inexperience and impulsivity often contribute to collisions. </a:t>
            </a:r>
            <a:endParaRPr lang="en-US" dirty="0">
              <a:latin typeface="Aptos"/>
              <a:cs typeface="Times New Roman"/>
            </a:endParaRPr>
          </a:p>
          <a:p>
            <a:endParaRPr lang="en-US" sz="800" dirty="0">
              <a:latin typeface="Times New Roman"/>
              <a:cs typeface="Times New Roman"/>
            </a:endParaRPr>
          </a:p>
          <a:p>
            <a:r>
              <a:rPr lang="en-US" sz="2000" dirty="0">
                <a:latin typeface="Times New Roman"/>
                <a:cs typeface="Times New Roman"/>
              </a:rPr>
              <a:t>Oklahoma’s commitment to driver education, including mandatory courses and the innovative Work Zone Safe Course, further equips teens with the skills to navigate complex road environments. </a:t>
            </a:r>
          </a:p>
          <a:p>
            <a:endParaRPr lang="en-US" sz="800" dirty="0">
              <a:latin typeface="Times New Roman"/>
              <a:cs typeface="Times New Roman"/>
            </a:endParaRPr>
          </a:p>
          <a:p>
            <a:r>
              <a:rPr lang="en-US" sz="2000" dirty="0">
                <a:latin typeface="Times New Roman"/>
                <a:cs typeface="Times New Roman"/>
              </a:rPr>
              <a:t>By cultivating responsibility and prioritizing safety, the GDL program not only saves lives but also instills lifelong safe driving habits, making Oklahoma’s roads safer for everyone.</a:t>
            </a:r>
            <a:endParaRPr lang="en-US" dirty="0"/>
          </a:p>
        </p:txBody>
      </p:sp>
      <p:sp>
        <p:nvSpPr>
          <p:cNvPr id="2" name="Text Box 4">
            <a:extLst>
              <a:ext uri="{FF2B5EF4-FFF2-40B4-BE49-F238E27FC236}">
                <a16:creationId xmlns:a16="http://schemas.microsoft.com/office/drawing/2014/main" id="{72773326-CB57-07FE-4D6B-A12DE624FCBB}"/>
              </a:ext>
            </a:extLst>
          </p:cNvPr>
          <p:cNvSpPr txBox="1">
            <a:spLocks noChangeArrowheads="1"/>
          </p:cNvSpPr>
          <p:nvPr/>
        </p:nvSpPr>
        <p:spPr bwMode="auto">
          <a:xfrm>
            <a:off x="0" y="1354137"/>
            <a:ext cx="12192000" cy="5254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0000" tIns="46800" rIns="90000" bIns="46800">
            <a:spAutoFit/>
          </a:bodyPr>
          <a:lstStyle>
            <a:defPPr>
              <a:defRPr lang="en-GB"/>
            </a:defPPr>
            <a:lvl1pPr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1pPr>
            <a:lvl2pPr marL="742950" indent="-28575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2pPr>
            <a:lvl3pPr marL="11430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3pPr>
            <a:lvl4pPr marL="16002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4pPr>
            <a:lvl5pPr marL="20574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5pPr>
            <a:lvl6pPr marL="22860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6pPr>
            <a:lvl7pPr marL="27432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7pPr>
            <a:lvl8pPr marL="32004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8pPr>
            <a:lvl9pPr marL="36576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9pPr>
          </a:lstStyle>
          <a:p>
            <a:pPr algn="ctr">
              <a:spcBef>
                <a:spcPts val="1125"/>
              </a:spcBef>
              <a:buClrTx/>
              <a:buFontTx/>
              <a:buNone/>
            </a:pPr>
            <a:r>
              <a:rPr lang="en-US" altLang="en-US" sz="2800" b="1" dirty="0">
                <a:solidFill>
                  <a:schemeClr val="tx1"/>
                </a:solidFill>
                <a:latin typeface="Times New Roman" panose="02020603050405020304" pitchFamily="18" charset="0"/>
              </a:rPr>
              <a:t>Oklahoma’s GDL Program. A Big Success Story.</a:t>
            </a:r>
          </a:p>
        </p:txBody>
      </p:sp>
      <p:pic>
        <p:nvPicPr>
          <p:cNvPr id="5" name="Picture 4" descr="A plus and a plus written on a chalkboard&#10;&#10;AI-generated content may be incorrect.">
            <a:extLst>
              <a:ext uri="{FF2B5EF4-FFF2-40B4-BE49-F238E27FC236}">
                <a16:creationId xmlns:a16="http://schemas.microsoft.com/office/drawing/2014/main" id="{41BF1547-DE91-2278-C23E-5BA0A234A6C0}"/>
              </a:ext>
            </a:extLst>
          </p:cNvPr>
          <p:cNvPicPr>
            <a:picLocks noChangeAspect="1"/>
          </p:cNvPicPr>
          <p:nvPr/>
        </p:nvPicPr>
        <p:blipFill>
          <a:blip r:embed="rId3">
            <a:extLst>
              <a:ext uri="{28A0092B-C50C-407E-A947-70E740481C1C}">
                <a14:useLocalDpi xmlns:a14="http://schemas.microsoft.com/office/drawing/2010/main" val="0"/>
              </a:ext>
            </a:extLst>
          </a:blip>
          <a:srcRect l="23683" t="14124" r="25325"/>
          <a:stretch>
            <a:fillRect/>
          </a:stretch>
        </p:blipFill>
        <p:spPr>
          <a:xfrm>
            <a:off x="558981" y="1880774"/>
            <a:ext cx="2490099" cy="2809917"/>
          </a:xfrm>
          <a:prstGeom prst="rect">
            <a:avLst/>
          </a:prstGeom>
        </p:spPr>
      </p:pic>
    </p:spTree>
    <p:extLst>
      <p:ext uri="{BB962C8B-B14F-4D97-AF65-F5344CB8AC3E}">
        <p14:creationId xmlns:p14="http://schemas.microsoft.com/office/powerpoint/2010/main" val="19833304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2644C5-0237-EFFC-B80E-4C679E5F48B3}"/>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00BEFFE9-3D4F-EE81-736D-D43815450CE6}"/>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E6A09364-FE45-9815-E001-D252FC079F8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3945B1D-DBD7-D584-1B43-1EF2ECF0AC78}"/>
                </a:ext>
              </a:extLst>
            </p:cNvPr>
            <p:cNvSpPr txBox="1"/>
            <p:nvPr/>
          </p:nvSpPr>
          <p:spPr>
            <a:xfrm>
              <a:off x="1725733" y="791933"/>
              <a:ext cx="10176825"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the Oklahoma Graduated Driver License Program</a:t>
              </a:r>
            </a:p>
          </p:txBody>
        </p:sp>
      </p:grpSp>
      <p:sp>
        <p:nvSpPr>
          <p:cNvPr id="9" name="TextBox 8">
            <a:extLst>
              <a:ext uri="{FF2B5EF4-FFF2-40B4-BE49-F238E27FC236}">
                <a16:creationId xmlns:a16="http://schemas.microsoft.com/office/drawing/2014/main" id="{4BC93DAE-CC69-1F01-8340-B3E2984BC7E0}"/>
              </a:ext>
            </a:extLst>
          </p:cNvPr>
          <p:cNvSpPr txBox="1"/>
          <p:nvPr/>
        </p:nvSpPr>
        <p:spPr>
          <a:xfrm>
            <a:off x="4391476" y="1393187"/>
            <a:ext cx="7521379" cy="5586145"/>
          </a:xfrm>
          <a:prstGeom prst="rect">
            <a:avLst/>
          </a:prstGeom>
          <a:noFill/>
        </p:spPr>
        <p:txBody>
          <a:bodyPr wrap="square" lIns="91440" tIns="45720" rIns="91440" bIns="45720" anchor="t">
            <a:spAutoFit/>
          </a:bodyPr>
          <a:lstStyle/>
          <a:p>
            <a:r>
              <a:rPr lang="en-US" sz="1850" dirty="0">
                <a:latin typeface="Times New Roman"/>
                <a:cs typeface="Times New Roman"/>
              </a:rPr>
              <a:t>Driving is a privilege that comes with immense responsibility, as the open road can swiftly turn from a path of freedom to a stage for tragedy. Each year, thousands of lives are lost or forever altered due to car crashes, with young, inexperienced drivers disproportionately at risk—teen drivers are nearly three times more likely to be involved in a fatal crash than those over 20. </a:t>
            </a:r>
            <a:endParaRPr lang="en-US" dirty="0"/>
          </a:p>
          <a:p>
            <a:endParaRPr lang="en-US" sz="800" dirty="0">
              <a:latin typeface="Times New Roman"/>
              <a:cs typeface="Times New Roman"/>
            </a:endParaRPr>
          </a:p>
          <a:p>
            <a:r>
              <a:rPr lang="en-US" sz="1850" dirty="0">
                <a:latin typeface="Times New Roman"/>
                <a:cs typeface="Times New Roman"/>
              </a:rPr>
              <a:t>The Oklahoma Graduated Driver License (GDL) program is not just a set of rules; it’s a lifeline, a mission-critical shield designed to protect our youth and communities. </a:t>
            </a:r>
            <a:endParaRPr lang="en-US" dirty="0">
              <a:latin typeface="Aptos" panose="02110004020202020204"/>
              <a:cs typeface="Times New Roman"/>
            </a:endParaRPr>
          </a:p>
          <a:p>
            <a:endParaRPr lang="en-US" sz="800" dirty="0">
              <a:latin typeface="Times New Roman"/>
              <a:cs typeface="Times New Roman"/>
            </a:endParaRPr>
          </a:p>
          <a:p>
            <a:r>
              <a:rPr lang="en-US" sz="1850" dirty="0">
                <a:latin typeface="Times New Roman"/>
                <a:cs typeface="Times New Roman"/>
              </a:rPr>
              <a:t>By phasing in driving privileges—like limiting nighttime driving and number of passengers—GDL  builds skills gradually, reducing the reckless confidence that often leads to disaster. </a:t>
            </a:r>
            <a:endParaRPr lang="en-US" dirty="0">
              <a:latin typeface="Aptos" panose="02110004020202020204"/>
              <a:cs typeface="Times New Roman"/>
            </a:endParaRPr>
          </a:p>
          <a:p>
            <a:endParaRPr lang="en-US" sz="800" dirty="0">
              <a:latin typeface="Times New Roman"/>
              <a:cs typeface="Times New Roman"/>
            </a:endParaRPr>
          </a:p>
          <a:p>
            <a:r>
              <a:rPr lang="en-US" sz="1850" dirty="0">
                <a:latin typeface="Times New Roman"/>
                <a:cs typeface="Times New Roman"/>
              </a:rPr>
              <a:t>This program is a proven protector, cutting teen crash rates by up to 40% in states with robust systems. Without GDL, we’re gambling with lives, leaving our kids vulnerable to the split-second mistakes that can’t be undone. </a:t>
            </a:r>
            <a:endParaRPr lang="en-US" dirty="0">
              <a:latin typeface="Aptos" panose="02110004020202020204"/>
              <a:cs typeface="Times New Roman"/>
            </a:endParaRPr>
          </a:p>
          <a:p>
            <a:endParaRPr lang="en-US" sz="800" dirty="0">
              <a:latin typeface="Times New Roman"/>
              <a:cs typeface="Times New Roman"/>
            </a:endParaRPr>
          </a:p>
          <a:p>
            <a:r>
              <a:rPr lang="en-US" sz="1850" dirty="0">
                <a:latin typeface="Times New Roman"/>
                <a:cs typeface="Times New Roman"/>
              </a:rPr>
              <a:t>Oklahoma’s GDL is a call to action, a </a:t>
            </a:r>
            <a:r>
              <a:rPr lang="en-US" sz="1850" b="1" dirty="0">
                <a:latin typeface="Times New Roman"/>
                <a:cs typeface="Times New Roman"/>
              </a:rPr>
              <a:t>commitment to safety</a:t>
            </a:r>
            <a:r>
              <a:rPr lang="en-US" sz="1850" dirty="0">
                <a:latin typeface="Times New Roman"/>
                <a:cs typeface="Times New Roman"/>
              </a:rPr>
              <a:t> over convenience, ensuring our drivers grow into the responsibility they wield behind the wheel.</a:t>
            </a:r>
            <a:endParaRPr lang="en-US" dirty="0"/>
          </a:p>
        </p:txBody>
      </p:sp>
      <p:sp>
        <p:nvSpPr>
          <p:cNvPr id="10" name="TextBox 9">
            <a:extLst>
              <a:ext uri="{FF2B5EF4-FFF2-40B4-BE49-F238E27FC236}">
                <a16:creationId xmlns:a16="http://schemas.microsoft.com/office/drawing/2014/main" id="{D1464B46-EE32-3428-8FFD-24DABDC38189}"/>
              </a:ext>
            </a:extLst>
          </p:cNvPr>
          <p:cNvSpPr txBox="1"/>
          <p:nvPr/>
        </p:nvSpPr>
        <p:spPr>
          <a:xfrm>
            <a:off x="279145" y="1393187"/>
            <a:ext cx="3771609" cy="954107"/>
          </a:xfrm>
          <a:prstGeom prst="rect">
            <a:avLst/>
          </a:prstGeom>
          <a:noFill/>
        </p:spPr>
        <p:txBody>
          <a:bodyPr wrap="none" rtlCol="0">
            <a:spAutoFit/>
          </a:bodyPr>
          <a:lstStyle/>
          <a:p>
            <a:pPr algn="ctr"/>
            <a:r>
              <a:rPr lang="en-US" sz="2800" b="1" dirty="0">
                <a:latin typeface="Times New Roman" panose="02020603050405020304" pitchFamily="18" charset="0"/>
                <a:cs typeface="Times New Roman" panose="02020603050405020304" pitchFamily="18" charset="0"/>
              </a:rPr>
              <a:t>Driving is dangerous.</a:t>
            </a:r>
          </a:p>
          <a:p>
            <a:pPr algn="ctr"/>
            <a:r>
              <a:rPr lang="en-US" sz="2800" b="1" dirty="0">
                <a:latin typeface="Times New Roman" panose="02020603050405020304" pitchFamily="18" charset="0"/>
                <a:cs typeface="Times New Roman" panose="02020603050405020304" pitchFamily="18" charset="0"/>
              </a:rPr>
              <a:t>GDL is mission critical.</a:t>
            </a:r>
          </a:p>
        </p:txBody>
      </p:sp>
      <p:pic>
        <p:nvPicPr>
          <p:cNvPr id="12" name="Picture 11" descr="A car on the road with a license&#10;&#10;AI-generated content may be incorrect.">
            <a:extLst>
              <a:ext uri="{FF2B5EF4-FFF2-40B4-BE49-F238E27FC236}">
                <a16:creationId xmlns:a16="http://schemas.microsoft.com/office/drawing/2014/main" id="{FCE2B299-94C1-BC56-D3D5-ECD59B92E96A}"/>
              </a:ext>
            </a:extLst>
          </p:cNvPr>
          <p:cNvPicPr>
            <a:picLocks noChangeAspect="1"/>
          </p:cNvPicPr>
          <p:nvPr/>
        </p:nvPicPr>
        <p:blipFill>
          <a:blip r:embed="rId3">
            <a:extLst>
              <a:ext uri="{28A0092B-C50C-407E-A947-70E740481C1C}">
                <a14:useLocalDpi xmlns:a14="http://schemas.microsoft.com/office/drawing/2010/main" val="0"/>
              </a:ext>
            </a:extLst>
          </a:blip>
          <a:srcRect b="13540"/>
          <a:stretch>
            <a:fillRect/>
          </a:stretch>
        </p:blipFill>
        <p:spPr>
          <a:xfrm>
            <a:off x="292715" y="2430319"/>
            <a:ext cx="3758039" cy="4160775"/>
          </a:xfrm>
          <a:prstGeom prst="rect">
            <a:avLst/>
          </a:prstGeom>
        </p:spPr>
      </p:pic>
    </p:spTree>
    <p:extLst>
      <p:ext uri="{BB962C8B-B14F-4D97-AF65-F5344CB8AC3E}">
        <p14:creationId xmlns:p14="http://schemas.microsoft.com/office/powerpoint/2010/main" val="17995151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E5204D-D708-11C7-7B54-F373F4EBA10D}"/>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A2C24C23-3C33-E6EB-E125-73A40F6075F6}"/>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98BDE04E-CDE4-A5B6-B47B-5F565A6FF3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FE5820D7-DA21-EFD5-F017-1A2D376017FD}"/>
                </a:ext>
              </a:extLst>
            </p:cNvPr>
            <p:cNvSpPr txBox="1"/>
            <p:nvPr/>
          </p:nvSpPr>
          <p:spPr>
            <a:xfrm>
              <a:off x="1725733" y="791933"/>
              <a:ext cx="10176825"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the Oklahoma Graduated Driver License Program</a:t>
              </a:r>
            </a:p>
          </p:txBody>
        </p:sp>
      </p:grpSp>
      <p:pic>
        <p:nvPicPr>
          <p:cNvPr id="5" name="Picture 4">
            <a:extLst>
              <a:ext uri="{FF2B5EF4-FFF2-40B4-BE49-F238E27FC236}">
                <a16:creationId xmlns:a16="http://schemas.microsoft.com/office/drawing/2014/main" id="{17F40F3C-EAED-F150-D31A-46658A465078}"/>
              </a:ext>
            </a:extLst>
          </p:cNvPr>
          <p:cNvPicPr>
            <a:picLocks noChangeAspect="1"/>
          </p:cNvPicPr>
          <p:nvPr/>
        </p:nvPicPr>
        <p:blipFill>
          <a:blip r:embed="rId3"/>
          <a:stretch>
            <a:fillRect/>
          </a:stretch>
        </p:blipFill>
        <p:spPr>
          <a:xfrm>
            <a:off x="480165" y="2132129"/>
            <a:ext cx="4593449" cy="2580557"/>
          </a:xfrm>
          <a:prstGeom prst="rect">
            <a:avLst/>
          </a:prstGeom>
        </p:spPr>
      </p:pic>
      <p:sp>
        <p:nvSpPr>
          <p:cNvPr id="9" name="TextBox 8">
            <a:extLst>
              <a:ext uri="{FF2B5EF4-FFF2-40B4-BE49-F238E27FC236}">
                <a16:creationId xmlns:a16="http://schemas.microsoft.com/office/drawing/2014/main" id="{CD0A3277-7BFE-2AA1-E0F6-4F6F31280343}"/>
              </a:ext>
            </a:extLst>
          </p:cNvPr>
          <p:cNvSpPr txBox="1"/>
          <p:nvPr/>
        </p:nvSpPr>
        <p:spPr>
          <a:xfrm>
            <a:off x="5339068" y="1479466"/>
            <a:ext cx="6577966" cy="5601533"/>
          </a:xfrm>
          <a:prstGeom prst="rect">
            <a:avLst/>
          </a:prstGeom>
          <a:noFill/>
        </p:spPr>
        <p:txBody>
          <a:bodyPr wrap="square" lIns="91440" tIns="45720" rIns="91440" bIns="45720" anchor="t">
            <a:spAutoFit/>
          </a:bodyPr>
          <a:lstStyle/>
          <a:p>
            <a:r>
              <a:rPr lang="en-US" sz="2000" dirty="0">
                <a:latin typeface="Times New Roman"/>
                <a:cs typeface="Times New Roman"/>
              </a:rPr>
              <a:t>The Oklahoma Graduated Driver License (GDL) program is a vital lifeline for parents, offering a structured path to guide teens toward safe, confident driving. </a:t>
            </a:r>
          </a:p>
          <a:p>
            <a:endParaRPr lang="en-US" sz="2000" dirty="0">
              <a:latin typeface="Times New Roman"/>
              <a:cs typeface="Times New Roman"/>
            </a:endParaRPr>
          </a:p>
          <a:p>
            <a:r>
              <a:rPr lang="en-US" sz="2000" dirty="0">
                <a:latin typeface="Times New Roman"/>
                <a:cs typeface="Times New Roman"/>
              </a:rPr>
              <a:t>This program isn’t just a set of rules—it’s a shield, protecting young drivers by phasing in privileges through supervised practice, restricted hours, and passenger limits. </a:t>
            </a:r>
          </a:p>
          <a:p>
            <a:endParaRPr lang="en-US" sz="2000" dirty="0">
              <a:latin typeface="Times New Roman"/>
              <a:cs typeface="Times New Roman"/>
            </a:endParaRPr>
          </a:p>
          <a:p>
            <a:r>
              <a:rPr lang="en-US" sz="2000" dirty="0">
                <a:latin typeface="Times New Roman"/>
                <a:cs typeface="Times New Roman"/>
              </a:rPr>
              <a:t>With 25% of 16-year-old drivers facing </a:t>
            </a:r>
            <a:r>
              <a:rPr lang="en-US" sz="2000" dirty="0">
                <a:solidFill>
                  <a:srgbClr val="000000"/>
                </a:solidFill>
                <a:latin typeface="Times New Roman"/>
                <a:cs typeface="Times New Roman"/>
              </a:rPr>
              <a:t>crashes</a:t>
            </a:r>
            <a:r>
              <a:rPr lang="en-US" sz="2000" dirty="0">
                <a:solidFill>
                  <a:srgbClr val="FF0000"/>
                </a:solidFill>
                <a:latin typeface="Times New Roman"/>
                <a:cs typeface="Times New Roman"/>
              </a:rPr>
              <a:t> </a:t>
            </a:r>
            <a:r>
              <a:rPr lang="en-US" sz="2000" dirty="0">
                <a:latin typeface="Times New Roman"/>
                <a:cs typeface="Times New Roman"/>
              </a:rPr>
              <a:t>or violations in their first year, the GDL’s deliberate approach reduces risks, giving teens time to master skills under real-world conditions while easing parental fears. </a:t>
            </a:r>
          </a:p>
          <a:p>
            <a:endParaRPr lang="en-US" sz="2000" dirty="0">
              <a:latin typeface="Times New Roman"/>
              <a:cs typeface="Times New Roman"/>
            </a:endParaRPr>
          </a:p>
          <a:p>
            <a:r>
              <a:rPr lang="en-US" sz="2000" dirty="0">
                <a:latin typeface="Times New Roman"/>
                <a:cs typeface="Times New Roman"/>
              </a:rPr>
              <a:t>By fostering responsible habits and encouraging active parental involvement, the GDL empowers parents and families to shape skilled, cautious drivers, ensuring their kids come home safely every night. </a:t>
            </a:r>
          </a:p>
          <a:p>
            <a:endParaRPr lang="en-US" dirty="0"/>
          </a:p>
        </p:txBody>
      </p:sp>
      <p:sp>
        <p:nvSpPr>
          <p:cNvPr id="10" name="TextBox 9">
            <a:extLst>
              <a:ext uri="{FF2B5EF4-FFF2-40B4-BE49-F238E27FC236}">
                <a16:creationId xmlns:a16="http://schemas.microsoft.com/office/drawing/2014/main" id="{84B5E431-5A3B-63D7-6A9C-F5A395E9EEEF}"/>
              </a:ext>
            </a:extLst>
          </p:cNvPr>
          <p:cNvSpPr txBox="1"/>
          <p:nvPr/>
        </p:nvSpPr>
        <p:spPr>
          <a:xfrm>
            <a:off x="1212229" y="1534067"/>
            <a:ext cx="3129318"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Parents value GDL</a:t>
            </a:r>
          </a:p>
        </p:txBody>
      </p:sp>
      <p:sp>
        <p:nvSpPr>
          <p:cNvPr id="2" name="TextBox 1">
            <a:extLst>
              <a:ext uri="{FF2B5EF4-FFF2-40B4-BE49-F238E27FC236}">
                <a16:creationId xmlns:a16="http://schemas.microsoft.com/office/drawing/2014/main" id="{922047C6-B3AD-8776-E41E-DCF02636FA6D}"/>
              </a:ext>
            </a:extLst>
          </p:cNvPr>
          <p:cNvSpPr txBox="1"/>
          <p:nvPr/>
        </p:nvSpPr>
        <p:spPr>
          <a:xfrm>
            <a:off x="638140" y="4892616"/>
            <a:ext cx="4277497" cy="1200329"/>
          </a:xfrm>
          <a:prstGeom prst="rect">
            <a:avLst/>
          </a:prstGeom>
          <a:solidFill>
            <a:schemeClr val="tx2">
              <a:lumMod val="10000"/>
              <a:lumOff val="90000"/>
            </a:schemeClr>
          </a:solidFill>
          <a:ln w="28575">
            <a:solidFill>
              <a:schemeClr val="tx2">
                <a:lumMod val="50000"/>
                <a:lumOff val="50000"/>
              </a:schemeClr>
            </a:solidFill>
            <a:prstDash val="sysDo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solidFill>
                  <a:schemeClr val="tx2">
                    <a:lumMod val="49000"/>
                    <a:lumOff val="51000"/>
                  </a:schemeClr>
                </a:solidFill>
                <a:latin typeface="Times New Roman"/>
                <a:cs typeface="Segoe UI"/>
              </a:rPr>
              <a:t>Parents: </a:t>
            </a:r>
          </a:p>
          <a:p>
            <a:r>
              <a:rPr lang="en-US" b="1" dirty="0">
                <a:solidFill>
                  <a:schemeClr val="tx2">
                    <a:lumMod val="49000"/>
                    <a:lumOff val="51000"/>
                  </a:schemeClr>
                </a:solidFill>
                <a:latin typeface="Times New Roman"/>
                <a:cs typeface="Segoe UI"/>
              </a:rPr>
              <a:t>Embrace and champion GDL as a proven partner in safeguarding your teens’ lives and futures.</a:t>
            </a:r>
            <a:r>
              <a:rPr lang="en-US" b="1" dirty="0">
                <a:solidFill>
                  <a:schemeClr val="tx2">
                    <a:lumMod val="49000"/>
                    <a:lumOff val="51000"/>
                  </a:schemeClr>
                </a:solidFill>
                <a:latin typeface="Times New Roman"/>
                <a:cs typeface="Times New Roman"/>
              </a:rPr>
              <a:t>​</a:t>
            </a:r>
            <a:endParaRPr lang="en-US" b="1" dirty="0">
              <a:solidFill>
                <a:schemeClr val="tx2">
                  <a:lumMod val="49000"/>
                  <a:lumOff val="51000"/>
                </a:schemeClr>
              </a:solidFill>
            </a:endParaRPr>
          </a:p>
        </p:txBody>
      </p:sp>
    </p:spTree>
    <p:extLst>
      <p:ext uri="{BB962C8B-B14F-4D97-AF65-F5344CB8AC3E}">
        <p14:creationId xmlns:p14="http://schemas.microsoft.com/office/powerpoint/2010/main" val="27981370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8D4759-BE24-39E2-1AB7-057C372E2D2E}"/>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200F28B2-F8DB-AA79-944A-CD4684BC8329}"/>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2B8DAB08-4727-8C12-E9CF-10E5236F1A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981ADD6-C2B3-8AB3-BA09-1B1B2A51300D}"/>
                </a:ext>
              </a:extLst>
            </p:cNvPr>
            <p:cNvSpPr txBox="1"/>
            <p:nvPr/>
          </p:nvSpPr>
          <p:spPr>
            <a:xfrm>
              <a:off x="1725733" y="791933"/>
              <a:ext cx="10176825"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the Oklahoma Graduated Driver License Program</a:t>
              </a:r>
            </a:p>
          </p:txBody>
        </p:sp>
      </p:grpSp>
      <p:sp>
        <p:nvSpPr>
          <p:cNvPr id="9" name="TextBox 8">
            <a:extLst>
              <a:ext uri="{FF2B5EF4-FFF2-40B4-BE49-F238E27FC236}">
                <a16:creationId xmlns:a16="http://schemas.microsoft.com/office/drawing/2014/main" id="{6B5D98D9-15C4-AA91-EA99-1527058B830C}"/>
              </a:ext>
            </a:extLst>
          </p:cNvPr>
          <p:cNvSpPr txBox="1"/>
          <p:nvPr/>
        </p:nvSpPr>
        <p:spPr>
          <a:xfrm>
            <a:off x="5239529" y="1463417"/>
            <a:ext cx="6807191" cy="5386090"/>
          </a:xfrm>
          <a:prstGeom prst="rect">
            <a:avLst/>
          </a:prstGeom>
          <a:noFill/>
        </p:spPr>
        <p:txBody>
          <a:bodyPr wrap="square" lIns="91440" tIns="45720" rIns="91440" bIns="45720" anchor="t">
            <a:spAutoFit/>
          </a:bodyPr>
          <a:lstStyle/>
          <a:p>
            <a:r>
              <a:rPr lang="en-US" sz="2000" dirty="0">
                <a:latin typeface="Times New Roman"/>
                <a:cs typeface="Times New Roman"/>
              </a:rPr>
              <a:t>The Oklahoma Graduated Driver License (GDL) program is not just a regulatory framework—it’s a vital support system that helps protect our teens and strengthen community safety. It’s important for teachers to help promote and reinforce it.</a:t>
            </a:r>
            <a:endParaRPr lang="en-US" sz="2000" dirty="0"/>
          </a:p>
          <a:p>
            <a:endParaRPr lang="en-US" sz="800" dirty="0">
              <a:latin typeface="Times New Roman"/>
              <a:cs typeface="Times New Roman"/>
            </a:endParaRPr>
          </a:p>
          <a:p>
            <a:r>
              <a:rPr lang="en-US" sz="2000" dirty="0">
                <a:latin typeface="Times New Roman"/>
                <a:cs typeface="Times New Roman"/>
              </a:rPr>
              <a:t>By phasing in driving privileges through structured stages—Learner Permit, Intermediate License, and Unrestricted License—GDL ensures young drivers gain critical experience under controlled conditions, significantly reducing the risk of crashes, which are the leading cause of death for teens. </a:t>
            </a:r>
            <a:endParaRPr lang="en-US" sz="2000" dirty="0">
              <a:latin typeface="Aptos" panose="02110004020202020204"/>
              <a:cs typeface="Times New Roman"/>
            </a:endParaRPr>
          </a:p>
          <a:p>
            <a:endParaRPr lang="en-US" sz="800" dirty="0">
              <a:latin typeface="Times New Roman"/>
              <a:cs typeface="Times New Roman"/>
            </a:endParaRPr>
          </a:p>
          <a:p>
            <a:r>
              <a:rPr lang="en-US" sz="2000" dirty="0">
                <a:latin typeface="Times New Roman"/>
                <a:cs typeface="Times New Roman"/>
              </a:rPr>
              <a:t>As educators, you shape responsible citizens; supporting GDL means empowering students with the skills and judgment to navigate roads safely, protecting their lives and those around them. </a:t>
            </a:r>
            <a:endParaRPr lang="en-US" sz="2000" dirty="0">
              <a:latin typeface="Aptos" panose="02110004020202020204"/>
              <a:cs typeface="Times New Roman"/>
            </a:endParaRPr>
          </a:p>
          <a:p>
            <a:endParaRPr lang="en-US" sz="800" dirty="0">
              <a:latin typeface="Times New Roman"/>
              <a:cs typeface="Times New Roman"/>
            </a:endParaRPr>
          </a:p>
          <a:p>
            <a:r>
              <a:rPr lang="en-US" sz="2000" dirty="0">
                <a:latin typeface="Times New Roman"/>
                <a:cs typeface="Times New Roman"/>
              </a:rPr>
              <a:t>This program is mission-critical because it transforms impulsive, inexperienced teens into confident, cautious drivers, fostering a culture of responsibility that resonates beyond the classroom. </a:t>
            </a:r>
            <a:endParaRPr lang="en-US" sz="2000" dirty="0"/>
          </a:p>
        </p:txBody>
      </p:sp>
      <p:sp>
        <p:nvSpPr>
          <p:cNvPr id="10" name="TextBox 9">
            <a:extLst>
              <a:ext uri="{FF2B5EF4-FFF2-40B4-BE49-F238E27FC236}">
                <a16:creationId xmlns:a16="http://schemas.microsoft.com/office/drawing/2014/main" id="{E9260085-9BC2-5026-4369-B9D2743D81CD}"/>
              </a:ext>
            </a:extLst>
          </p:cNvPr>
          <p:cNvSpPr txBox="1"/>
          <p:nvPr/>
        </p:nvSpPr>
        <p:spPr>
          <a:xfrm>
            <a:off x="1141243" y="1470337"/>
            <a:ext cx="3319242"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Teachers value GDL</a:t>
            </a:r>
          </a:p>
        </p:txBody>
      </p:sp>
      <p:pic>
        <p:nvPicPr>
          <p:cNvPr id="3" name="Picture 2" descr="A group of people holding up paper&#10;&#10;AI-generated content may be incorrect.">
            <a:extLst>
              <a:ext uri="{FF2B5EF4-FFF2-40B4-BE49-F238E27FC236}">
                <a16:creationId xmlns:a16="http://schemas.microsoft.com/office/drawing/2014/main" id="{0718B35C-ED4F-FDC9-3F7E-38736513D767}"/>
              </a:ext>
            </a:extLst>
          </p:cNvPr>
          <p:cNvPicPr>
            <a:picLocks noChangeAspect="1"/>
          </p:cNvPicPr>
          <p:nvPr/>
        </p:nvPicPr>
        <p:blipFill>
          <a:blip r:embed="rId3">
            <a:extLst>
              <a:ext uri="{28A0092B-C50C-407E-A947-70E740481C1C}">
                <a14:useLocalDpi xmlns:a14="http://schemas.microsoft.com/office/drawing/2010/main" val="0"/>
              </a:ext>
            </a:extLst>
          </a:blip>
          <a:srcRect b="6492"/>
          <a:stretch>
            <a:fillRect/>
          </a:stretch>
        </p:blipFill>
        <p:spPr>
          <a:xfrm>
            <a:off x="577766" y="2062483"/>
            <a:ext cx="4452193" cy="3132663"/>
          </a:xfrm>
          <a:prstGeom prst="rect">
            <a:avLst/>
          </a:prstGeom>
        </p:spPr>
      </p:pic>
      <p:sp>
        <p:nvSpPr>
          <p:cNvPr id="5" name="TextBox 4">
            <a:extLst>
              <a:ext uri="{FF2B5EF4-FFF2-40B4-BE49-F238E27FC236}">
                <a16:creationId xmlns:a16="http://schemas.microsoft.com/office/drawing/2014/main" id="{7D5093DF-9F23-F543-06FA-A9E88666AE14}"/>
              </a:ext>
            </a:extLst>
          </p:cNvPr>
          <p:cNvSpPr txBox="1"/>
          <p:nvPr/>
        </p:nvSpPr>
        <p:spPr>
          <a:xfrm>
            <a:off x="595184" y="5311346"/>
            <a:ext cx="4411360" cy="1200329"/>
          </a:xfrm>
          <a:prstGeom prst="rect">
            <a:avLst/>
          </a:prstGeom>
          <a:solidFill>
            <a:schemeClr val="tx2">
              <a:lumMod val="10000"/>
              <a:lumOff val="90000"/>
            </a:schemeClr>
          </a:solidFill>
          <a:ln w="28575">
            <a:solidFill>
              <a:schemeClr val="tx2">
                <a:lumMod val="50000"/>
                <a:lumOff val="50000"/>
              </a:schemeClr>
            </a:solidFill>
            <a:prstDash val="sysDo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solidFill>
                  <a:schemeClr val="tx2">
                    <a:lumMod val="49000"/>
                    <a:lumOff val="51000"/>
                  </a:schemeClr>
                </a:solidFill>
                <a:latin typeface="Times New Roman"/>
                <a:cs typeface="Times New Roman"/>
              </a:rPr>
              <a:t>Teachers:</a:t>
            </a:r>
          </a:p>
          <a:p>
            <a:r>
              <a:rPr lang="en-US" b="1" dirty="0">
                <a:solidFill>
                  <a:schemeClr val="tx2">
                    <a:lumMod val="49000"/>
                    <a:lumOff val="51000"/>
                  </a:schemeClr>
                </a:solidFill>
                <a:latin typeface="Times New Roman"/>
                <a:cs typeface="Times New Roman"/>
              </a:rPr>
              <a:t>Embrace GDL as a vital tool help to safeguard students and strengthen the future of our communities.</a:t>
            </a:r>
          </a:p>
        </p:txBody>
      </p:sp>
    </p:spTree>
    <p:extLst>
      <p:ext uri="{BB962C8B-B14F-4D97-AF65-F5344CB8AC3E}">
        <p14:creationId xmlns:p14="http://schemas.microsoft.com/office/powerpoint/2010/main" val="15217977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4ED85-0A63-000A-8328-831ECD85847F}"/>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27890E84-1882-AED8-B876-E99E452C301E}"/>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A8BD6AAF-4AC0-7A22-A658-BBDFA5F156F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2C835111-ACF9-1BE1-96CC-899A2A35EA68}"/>
                </a:ext>
              </a:extLst>
            </p:cNvPr>
            <p:cNvSpPr txBox="1"/>
            <p:nvPr/>
          </p:nvSpPr>
          <p:spPr>
            <a:xfrm>
              <a:off x="1725733" y="791933"/>
              <a:ext cx="10176825"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the Oklahoma Graduated Driver License Program</a:t>
              </a:r>
            </a:p>
          </p:txBody>
        </p:sp>
      </p:grpSp>
      <p:sp>
        <p:nvSpPr>
          <p:cNvPr id="9" name="TextBox 8">
            <a:extLst>
              <a:ext uri="{FF2B5EF4-FFF2-40B4-BE49-F238E27FC236}">
                <a16:creationId xmlns:a16="http://schemas.microsoft.com/office/drawing/2014/main" id="{6A61FBF2-D89C-7F38-67F8-DC328D8C117A}"/>
              </a:ext>
            </a:extLst>
          </p:cNvPr>
          <p:cNvSpPr txBox="1"/>
          <p:nvPr/>
        </p:nvSpPr>
        <p:spPr>
          <a:xfrm>
            <a:off x="5475859" y="1357093"/>
            <a:ext cx="6714514" cy="5509200"/>
          </a:xfrm>
          <a:prstGeom prst="rect">
            <a:avLst/>
          </a:prstGeom>
          <a:noFill/>
        </p:spPr>
        <p:txBody>
          <a:bodyPr wrap="square" lIns="91440" tIns="45720" rIns="91440" bIns="45720" anchor="t">
            <a:spAutoFit/>
          </a:bodyPr>
          <a:lstStyle/>
          <a:p>
            <a:r>
              <a:rPr lang="en-US" dirty="0">
                <a:latin typeface="Times New Roman"/>
                <a:cs typeface="Times New Roman"/>
              </a:rPr>
              <a:t>The Oklahoma Graduated Driver License (GDL) program is not just a regulatory framework—it’s a lifeline for public safety and a cornerstone of effective law enforcement. </a:t>
            </a:r>
            <a:endParaRPr lang="en-US" dirty="0"/>
          </a:p>
          <a:p>
            <a:endParaRPr lang="en-US" sz="700" dirty="0">
              <a:latin typeface="Times New Roman"/>
              <a:cs typeface="Times New Roman"/>
            </a:endParaRPr>
          </a:p>
          <a:p>
            <a:r>
              <a:rPr lang="en-US" dirty="0">
                <a:latin typeface="Times New Roman"/>
                <a:cs typeface="Times New Roman"/>
              </a:rPr>
              <a:t>By phasing in driving privileges through learner’s permits, intermediate licenses, and unrestricted licenses, GDL ensures teen drivers gain critical experience under controlled conditions, significantly reducing the risk of crashes, injuries, and fatalities. </a:t>
            </a:r>
            <a:endParaRPr lang="en-US" dirty="0">
              <a:latin typeface="Aptos" panose="02110004020202020204"/>
              <a:cs typeface="Times New Roman"/>
            </a:endParaRPr>
          </a:p>
          <a:p>
            <a:endParaRPr lang="en-US" sz="700" dirty="0">
              <a:latin typeface="Times New Roman"/>
              <a:cs typeface="Times New Roman"/>
            </a:endParaRPr>
          </a:p>
          <a:p>
            <a:r>
              <a:rPr lang="en-US" dirty="0">
                <a:latin typeface="Times New Roman"/>
                <a:cs typeface="Times New Roman"/>
              </a:rPr>
              <a:t>For Law Enforcement, this program is mission-critical because it directly supports your duty to protect communities. GDL’s restrictions—like limiting nighttime driving and passenger numbers—tackle the high-risk scenarios where teen drivers are most likely to falter, meaning fewer crashes for you to respond to, fewer lives lost, and safer roads for everyone. </a:t>
            </a:r>
            <a:endParaRPr lang="en-US" dirty="0">
              <a:latin typeface="Aptos" panose="02110004020202020204"/>
              <a:cs typeface="Times New Roman"/>
            </a:endParaRPr>
          </a:p>
          <a:p>
            <a:endParaRPr lang="en-US" sz="700" dirty="0">
              <a:latin typeface="Times New Roman"/>
              <a:cs typeface="Times New Roman"/>
            </a:endParaRPr>
          </a:p>
          <a:p>
            <a:r>
              <a:rPr lang="en-US" dirty="0">
                <a:latin typeface="Times New Roman"/>
                <a:cs typeface="Times New Roman"/>
              </a:rPr>
              <a:t>Studies show GDL programs can reduce teen crash rates by up to 40%, easing the burden on law enforcement resources and allowing you to focus on other pressing priorities. </a:t>
            </a:r>
            <a:endParaRPr lang="en-US" dirty="0">
              <a:latin typeface="Aptos"/>
              <a:cs typeface="Times New Roman"/>
            </a:endParaRPr>
          </a:p>
          <a:p>
            <a:endParaRPr lang="en-US" sz="700" dirty="0">
              <a:latin typeface="Times New Roman"/>
              <a:cs typeface="Times New Roman"/>
            </a:endParaRPr>
          </a:p>
          <a:p>
            <a:r>
              <a:rPr lang="en-US" dirty="0">
                <a:latin typeface="Times New Roman"/>
                <a:cs typeface="Times New Roman"/>
              </a:rPr>
              <a:t>By enforcing GDL, you’re not just upholding the law—you’re actively saving lives and shaping a generation of responsible drivers. </a:t>
            </a:r>
            <a:endParaRPr lang="en-US" dirty="0"/>
          </a:p>
        </p:txBody>
      </p:sp>
      <p:sp>
        <p:nvSpPr>
          <p:cNvPr id="10" name="TextBox 9">
            <a:extLst>
              <a:ext uri="{FF2B5EF4-FFF2-40B4-BE49-F238E27FC236}">
                <a16:creationId xmlns:a16="http://schemas.microsoft.com/office/drawing/2014/main" id="{3A563EA1-47D9-D115-A6A8-4CCF2D0E6648}"/>
              </a:ext>
            </a:extLst>
          </p:cNvPr>
          <p:cNvSpPr txBox="1"/>
          <p:nvPr/>
        </p:nvSpPr>
        <p:spPr>
          <a:xfrm>
            <a:off x="422656" y="1354137"/>
            <a:ext cx="4714689"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Law Enforcement value GDL</a:t>
            </a:r>
          </a:p>
        </p:txBody>
      </p:sp>
      <p:sp>
        <p:nvSpPr>
          <p:cNvPr id="3" name="TextBox 2">
            <a:extLst>
              <a:ext uri="{FF2B5EF4-FFF2-40B4-BE49-F238E27FC236}">
                <a16:creationId xmlns:a16="http://schemas.microsoft.com/office/drawing/2014/main" id="{87837A0D-CC28-7095-3684-9214F5823CF9}"/>
              </a:ext>
            </a:extLst>
          </p:cNvPr>
          <p:cNvSpPr txBox="1"/>
          <p:nvPr/>
        </p:nvSpPr>
        <p:spPr>
          <a:xfrm>
            <a:off x="636373" y="4981833"/>
            <a:ext cx="4287792" cy="1200329"/>
          </a:xfrm>
          <a:prstGeom prst="rect">
            <a:avLst/>
          </a:prstGeom>
          <a:solidFill>
            <a:schemeClr val="tx2">
              <a:lumMod val="10000"/>
              <a:lumOff val="90000"/>
            </a:schemeClr>
          </a:solidFill>
          <a:ln w="28575">
            <a:solidFill>
              <a:schemeClr val="tx2">
                <a:lumMod val="50000"/>
                <a:lumOff val="50000"/>
              </a:schemeClr>
            </a:solidFill>
            <a:prstDash val="sysDo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solidFill>
                  <a:schemeClr val="tx2">
                    <a:lumMod val="49000"/>
                    <a:lumOff val="51000"/>
                  </a:schemeClr>
                </a:solidFill>
                <a:latin typeface="Times New Roman"/>
                <a:cs typeface="Times New Roman"/>
              </a:rPr>
              <a:t>Law Enforcement:</a:t>
            </a:r>
          </a:p>
          <a:p>
            <a:r>
              <a:rPr lang="en-US" b="1" dirty="0">
                <a:solidFill>
                  <a:schemeClr val="tx2">
                    <a:lumMod val="49000"/>
                    <a:lumOff val="51000"/>
                  </a:schemeClr>
                </a:solidFill>
                <a:latin typeface="Times New Roman"/>
                <a:cs typeface="Times New Roman"/>
              </a:rPr>
              <a:t>Embrace the GDL as a powerful ally in your mission to keep Oklahoma’s roads safe. </a:t>
            </a:r>
          </a:p>
        </p:txBody>
      </p:sp>
      <p:pic>
        <p:nvPicPr>
          <p:cNvPr id="5" name="Picture 4" descr="A police car with lights on&#10;&#10;AI-generated content may be incorrect.">
            <a:extLst>
              <a:ext uri="{FF2B5EF4-FFF2-40B4-BE49-F238E27FC236}">
                <a16:creationId xmlns:a16="http://schemas.microsoft.com/office/drawing/2014/main" id="{542B4A0D-5AFB-2DD5-53FF-A5222A4B1FF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5008" y="2045531"/>
            <a:ext cx="4529983" cy="3019989"/>
          </a:xfrm>
          <a:prstGeom prst="rect">
            <a:avLst/>
          </a:prstGeom>
        </p:spPr>
      </p:pic>
    </p:spTree>
    <p:extLst>
      <p:ext uri="{BB962C8B-B14F-4D97-AF65-F5344CB8AC3E}">
        <p14:creationId xmlns:p14="http://schemas.microsoft.com/office/powerpoint/2010/main" val="5338279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4A8EE7-6280-3A2F-E437-B867539E56B9}"/>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895090CC-F368-DD88-C28C-87763A78044E}"/>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68CC26FD-7ABD-D953-28E2-8D9381A19E0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95618691-F493-65FF-8A5D-1189ED3EECA7}"/>
                </a:ext>
              </a:extLst>
            </p:cNvPr>
            <p:cNvSpPr txBox="1"/>
            <p:nvPr/>
          </p:nvSpPr>
          <p:spPr>
            <a:xfrm>
              <a:off x="1725733" y="791933"/>
              <a:ext cx="10176825"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the Oklahoma Graduated Driver License Program</a:t>
              </a:r>
            </a:p>
          </p:txBody>
        </p:sp>
      </p:grpSp>
      <p:sp>
        <p:nvSpPr>
          <p:cNvPr id="9" name="TextBox 8">
            <a:extLst>
              <a:ext uri="{FF2B5EF4-FFF2-40B4-BE49-F238E27FC236}">
                <a16:creationId xmlns:a16="http://schemas.microsoft.com/office/drawing/2014/main" id="{33812446-B187-B42C-63E7-1B39E2FAE868}"/>
              </a:ext>
            </a:extLst>
          </p:cNvPr>
          <p:cNvSpPr txBox="1"/>
          <p:nvPr/>
        </p:nvSpPr>
        <p:spPr>
          <a:xfrm>
            <a:off x="5256691" y="1407386"/>
            <a:ext cx="6804506" cy="5386090"/>
          </a:xfrm>
          <a:prstGeom prst="rect">
            <a:avLst/>
          </a:prstGeom>
          <a:noFill/>
        </p:spPr>
        <p:txBody>
          <a:bodyPr wrap="square" lIns="91440" tIns="45720" rIns="91440" bIns="45720" anchor="t">
            <a:spAutoFit/>
          </a:bodyPr>
          <a:lstStyle/>
          <a:p>
            <a:r>
              <a:rPr lang="en-US" dirty="0">
                <a:latin typeface="Times New Roman"/>
                <a:cs typeface="Times New Roman"/>
              </a:rPr>
              <a:t>The Oklahoma Graduated Driver License (GDL) program isn’t just a set of rules—it’s a lifeline for young drivers navigating the thrilling yet treacherous journey of learning to drive. </a:t>
            </a:r>
            <a:endParaRPr lang="en-US" dirty="0"/>
          </a:p>
          <a:p>
            <a:endParaRPr lang="en-US" sz="1400" dirty="0">
              <a:latin typeface="Times New Roman"/>
              <a:cs typeface="Times New Roman"/>
            </a:endParaRPr>
          </a:p>
          <a:p>
            <a:r>
              <a:rPr lang="en-US" dirty="0">
                <a:latin typeface="Times New Roman"/>
                <a:cs typeface="Times New Roman"/>
              </a:rPr>
              <a:t>Imagine stepping into a car for the first time, the open road beckoning with freedom, but also hiding risks that inexperience can’t yet foresee. </a:t>
            </a:r>
            <a:endParaRPr lang="en-US" dirty="0">
              <a:latin typeface="Aptos" panose="02110004020202020204"/>
              <a:cs typeface="Times New Roman"/>
            </a:endParaRPr>
          </a:p>
          <a:p>
            <a:endParaRPr lang="en-US" sz="1400" dirty="0">
              <a:latin typeface="Times New Roman"/>
              <a:cs typeface="Times New Roman"/>
            </a:endParaRPr>
          </a:p>
          <a:p>
            <a:r>
              <a:rPr lang="en-US" dirty="0">
                <a:latin typeface="Times New Roman"/>
                <a:cs typeface="Times New Roman"/>
              </a:rPr>
              <a:t>The GDL is mission critical because it builds your skills step-by-step, ensuring you gain the confidence and competence to handle real-world dangers. </a:t>
            </a:r>
            <a:endParaRPr lang="en-US" dirty="0">
              <a:latin typeface="Aptos" panose="02110004020202020204"/>
              <a:cs typeface="Times New Roman"/>
            </a:endParaRPr>
          </a:p>
          <a:p>
            <a:endParaRPr lang="en-US" sz="1400" dirty="0">
              <a:latin typeface="Times New Roman"/>
              <a:cs typeface="Times New Roman"/>
            </a:endParaRPr>
          </a:p>
          <a:p>
            <a:r>
              <a:rPr lang="en-US" dirty="0">
                <a:latin typeface="Times New Roman"/>
                <a:cs typeface="Times New Roman"/>
              </a:rPr>
              <a:t>With restrictions like supervised driving, limited nighttime hours, and passenger limits, it’s designed to protect you while you master the art of safe driving. </a:t>
            </a:r>
            <a:endParaRPr lang="en-US" dirty="0">
              <a:latin typeface="Aptos" panose="02110004020202020204"/>
              <a:cs typeface="Times New Roman"/>
            </a:endParaRPr>
          </a:p>
          <a:p>
            <a:endParaRPr lang="en-US" sz="1400" dirty="0">
              <a:latin typeface="Times New Roman"/>
              <a:cs typeface="Times New Roman"/>
            </a:endParaRPr>
          </a:p>
          <a:p>
            <a:r>
              <a:rPr lang="en-US" dirty="0">
                <a:latin typeface="Times New Roman"/>
                <a:cs typeface="Times New Roman"/>
              </a:rPr>
              <a:t>Studies show that GDL programs reduce teen crashes by up to 40%, saving countless lives. </a:t>
            </a:r>
            <a:endParaRPr lang="en-US" dirty="0">
              <a:latin typeface="Aptos" panose="02110004020202020204"/>
              <a:cs typeface="Times New Roman"/>
            </a:endParaRPr>
          </a:p>
          <a:p>
            <a:endParaRPr lang="en-US" sz="1400" dirty="0">
              <a:latin typeface="Times New Roman"/>
              <a:cs typeface="Times New Roman"/>
            </a:endParaRPr>
          </a:p>
          <a:p>
            <a:r>
              <a:rPr lang="en-US" dirty="0">
                <a:latin typeface="Times New Roman"/>
                <a:cs typeface="Times New Roman"/>
              </a:rPr>
              <a:t>This isn’t about holding you back—it’s about empowering you to become a driver who thrives, not just survives.</a:t>
            </a:r>
            <a:endParaRPr lang="en-US" dirty="0"/>
          </a:p>
        </p:txBody>
      </p:sp>
      <p:sp>
        <p:nvSpPr>
          <p:cNvPr id="10" name="TextBox 9">
            <a:extLst>
              <a:ext uri="{FF2B5EF4-FFF2-40B4-BE49-F238E27FC236}">
                <a16:creationId xmlns:a16="http://schemas.microsoft.com/office/drawing/2014/main" id="{0720EE7B-1058-FDD4-98E8-A526AE82E9C6}"/>
              </a:ext>
            </a:extLst>
          </p:cNvPr>
          <p:cNvSpPr txBox="1"/>
          <p:nvPr/>
        </p:nvSpPr>
        <p:spPr>
          <a:xfrm>
            <a:off x="455240" y="1354595"/>
            <a:ext cx="3299301"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Students value GDL</a:t>
            </a:r>
          </a:p>
        </p:txBody>
      </p:sp>
      <p:sp>
        <p:nvSpPr>
          <p:cNvPr id="3" name="TextBox 2">
            <a:extLst>
              <a:ext uri="{FF2B5EF4-FFF2-40B4-BE49-F238E27FC236}">
                <a16:creationId xmlns:a16="http://schemas.microsoft.com/office/drawing/2014/main" id="{F1179583-4569-CB7C-A8B5-9146325BDAE0}"/>
              </a:ext>
            </a:extLst>
          </p:cNvPr>
          <p:cNvSpPr txBox="1"/>
          <p:nvPr/>
        </p:nvSpPr>
        <p:spPr>
          <a:xfrm>
            <a:off x="549541" y="5270156"/>
            <a:ext cx="4411360" cy="1200329"/>
          </a:xfrm>
          <a:prstGeom prst="rect">
            <a:avLst/>
          </a:prstGeom>
          <a:solidFill>
            <a:schemeClr val="tx2">
              <a:lumMod val="10000"/>
              <a:lumOff val="90000"/>
            </a:schemeClr>
          </a:solidFill>
          <a:ln w="28575">
            <a:solidFill>
              <a:schemeClr val="tx2">
                <a:lumMod val="50000"/>
                <a:lumOff val="50000"/>
              </a:schemeClr>
            </a:solidFill>
            <a:prstDash val="sysDo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solidFill>
                  <a:schemeClr val="tx2">
                    <a:lumMod val="49000"/>
                    <a:lumOff val="51000"/>
                  </a:schemeClr>
                </a:solidFill>
                <a:latin typeface="Times New Roman"/>
                <a:cs typeface="Times New Roman"/>
              </a:rPr>
              <a:t>Students:</a:t>
            </a:r>
          </a:p>
          <a:p>
            <a:r>
              <a:rPr lang="en-US" b="1" dirty="0">
                <a:solidFill>
                  <a:schemeClr val="tx2">
                    <a:lumMod val="49000"/>
                    <a:lumOff val="51000"/>
                  </a:schemeClr>
                </a:solidFill>
                <a:latin typeface="Times New Roman"/>
                <a:cs typeface="Times New Roman"/>
              </a:rPr>
              <a:t>Embrace the GDL, because your safety and the safety of everyone on the road, depends on it.</a:t>
            </a:r>
          </a:p>
        </p:txBody>
      </p:sp>
      <p:pic>
        <p:nvPicPr>
          <p:cNvPr id="5" name="Picture 4" descr="A yellow sticker on a car&#10;&#10;AI-generated content may be incorrect.">
            <a:extLst>
              <a:ext uri="{FF2B5EF4-FFF2-40B4-BE49-F238E27FC236}">
                <a16:creationId xmlns:a16="http://schemas.microsoft.com/office/drawing/2014/main" id="{81F58F90-2213-0A1E-D22C-D5C39BCECA96}"/>
              </a:ext>
            </a:extLst>
          </p:cNvPr>
          <p:cNvPicPr>
            <a:picLocks noChangeAspect="1"/>
          </p:cNvPicPr>
          <p:nvPr/>
        </p:nvPicPr>
        <p:blipFill>
          <a:blip r:embed="rId3">
            <a:extLst>
              <a:ext uri="{28A0092B-C50C-407E-A947-70E740481C1C}">
                <a14:useLocalDpi xmlns:a14="http://schemas.microsoft.com/office/drawing/2010/main" val="0"/>
              </a:ext>
            </a:extLst>
          </a:blip>
          <a:srcRect t="4201" b="19752"/>
          <a:stretch>
            <a:fillRect/>
          </a:stretch>
        </p:blipFill>
        <p:spPr>
          <a:xfrm>
            <a:off x="455240" y="2155108"/>
            <a:ext cx="4599962" cy="2932479"/>
          </a:xfrm>
          <a:prstGeom prst="rect">
            <a:avLst/>
          </a:prstGeom>
        </p:spPr>
      </p:pic>
    </p:spTree>
    <p:extLst>
      <p:ext uri="{BB962C8B-B14F-4D97-AF65-F5344CB8AC3E}">
        <p14:creationId xmlns:p14="http://schemas.microsoft.com/office/powerpoint/2010/main" val="3764102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0E6B7C-34DF-603B-FFA5-26177C93B849}"/>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3B9FD435-9759-6900-9F02-C92212B0BD31}"/>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5E93F8B0-0B15-12A7-FB65-5392EE052F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F5AD1B7E-17C1-6EA3-01B5-BF1C154C8A76}"/>
                </a:ext>
              </a:extLst>
            </p:cNvPr>
            <p:cNvSpPr txBox="1"/>
            <p:nvPr/>
          </p:nvSpPr>
          <p:spPr>
            <a:xfrm>
              <a:off x="1725733" y="791933"/>
              <a:ext cx="10176825"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the Oklahoma Graduated Driver License Program</a:t>
              </a:r>
            </a:p>
          </p:txBody>
        </p:sp>
      </p:grpSp>
      <p:sp>
        <p:nvSpPr>
          <p:cNvPr id="8" name="TextBox 7">
            <a:extLst>
              <a:ext uri="{FF2B5EF4-FFF2-40B4-BE49-F238E27FC236}">
                <a16:creationId xmlns:a16="http://schemas.microsoft.com/office/drawing/2014/main" id="{A575390D-5A52-40A0-B1D7-A89BE6944BDE}"/>
              </a:ext>
            </a:extLst>
          </p:cNvPr>
          <p:cNvSpPr txBox="1"/>
          <p:nvPr/>
        </p:nvSpPr>
        <p:spPr>
          <a:xfrm>
            <a:off x="433137" y="1941095"/>
            <a:ext cx="11333747" cy="1143903"/>
          </a:xfrm>
          <a:prstGeom prst="rect">
            <a:avLst/>
          </a:prstGeom>
          <a:noFill/>
        </p:spPr>
        <p:txBody>
          <a:bodyPr wrap="square" rtlCol="0">
            <a:spAutoFit/>
          </a:bodyPr>
          <a:lstStyle/>
          <a:p>
            <a:pPr>
              <a:spcBef>
                <a:spcPts val="1000"/>
              </a:spcBef>
              <a:buClrTx/>
              <a:buFontTx/>
              <a:buNone/>
            </a:pPr>
            <a:r>
              <a:rPr lang="en-US" altLang="en-US" sz="2000" dirty="0">
                <a:latin typeface="Times New Roman" panose="02020603050405020304" pitchFamily="18" charset="0"/>
                <a:cs typeface="Times New Roman" panose="02020603050405020304" pitchFamily="18" charset="0"/>
              </a:rPr>
              <a:t>Now that we have reviewed some of the important reasons for you to see the value and importance of Oklahoma’s GDL program, it is now time to introduce you to the four phases of the program. </a:t>
            </a:r>
          </a:p>
          <a:p>
            <a:pPr>
              <a:spcBef>
                <a:spcPts val="1000"/>
              </a:spcBef>
              <a:buClrTx/>
              <a:buFontTx/>
              <a:buNone/>
            </a:pPr>
            <a:r>
              <a:rPr lang="en-US" altLang="en-US" sz="2000" dirty="0">
                <a:latin typeface="Times New Roman" panose="02020603050405020304" pitchFamily="18" charset="0"/>
                <a:cs typeface="Times New Roman" panose="02020603050405020304" pitchFamily="18" charset="0"/>
              </a:rPr>
              <a:t>Those phases are:</a:t>
            </a:r>
          </a:p>
        </p:txBody>
      </p:sp>
      <p:sp>
        <p:nvSpPr>
          <p:cNvPr id="2" name="Text Box 4">
            <a:extLst>
              <a:ext uri="{FF2B5EF4-FFF2-40B4-BE49-F238E27FC236}">
                <a16:creationId xmlns:a16="http://schemas.microsoft.com/office/drawing/2014/main" id="{930F58B8-258C-ACBF-B26A-7E92361F413D}"/>
              </a:ext>
            </a:extLst>
          </p:cNvPr>
          <p:cNvSpPr txBox="1">
            <a:spLocks noChangeArrowheads="1"/>
          </p:cNvSpPr>
          <p:nvPr/>
        </p:nvSpPr>
        <p:spPr bwMode="auto">
          <a:xfrm>
            <a:off x="0" y="1354137"/>
            <a:ext cx="12192000" cy="5254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0000" tIns="46800" rIns="90000" bIns="46800">
            <a:spAutoFit/>
          </a:bodyPr>
          <a:lstStyle>
            <a:defPPr>
              <a:defRPr lang="en-GB"/>
            </a:defPPr>
            <a:lvl1pPr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1pPr>
            <a:lvl2pPr marL="742950" indent="-28575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2pPr>
            <a:lvl3pPr marL="11430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3pPr>
            <a:lvl4pPr marL="16002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4pPr>
            <a:lvl5pPr marL="20574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5pPr>
            <a:lvl6pPr marL="22860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6pPr>
            <a:lvl7pPr marL="27432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7pPr>
            <a:lvl8pPr marL="32004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8pPr>
            <a:lvl9pPr marL="36576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9pPr>
          </a:lstStyle>
          <a:p>
            <a:pPr algn="ctr">
              <a:spcBef>
                <a:spcPts val="1125"/>
              </a:spcBef>
              <a:buClrTx/>
              <a:buFontTx/>
              <a:buNone/>
            </a:pPr>
            <a:r>
              <a:rPr lang="en-US" altLang="en-US" sz="2800" b="1" dirty="0">
                <a:solidFill>
                  <a:schemeClr val="tx1"/>
                </a:solidFill>
                <a:latin typeface="Times New Roman" panose="02020603050405020304" pitchFamily="18" charset="0"/>
              </a:rPr>
              <a:t>The Four Phases of Oklahoma’s GDL Program</a:t>
            </a:r>
          </a:p>
        </p:txBody>
      </p:sp>
      <p:sp>
        <p:nvSpPr>
          <p:cNvPr id="3" name="TextBox 2">
            <a:extLst>
              <a:ext uri="{FF2B5EF4-FFF2-40B4-BE49-F238E27FC236}">
                <a16:creationId xmlns:a16="http://schemas.microsoft.com/office/drawing/2014/main" id="{1EF6A3A4-3256-039C-DDF1-7E9345701742}"/>
              </a:ext>
            </a:extLst>
          </p:cNvPr>
          <p:cNvSpPr txBox="1"/>
          <p:nvPr/>
        </p:nvSpPr>
        <p:spPr>
          <a:xfrm>
            <a:off x="2391454" y="3202981"/>
            <a:ext cx="4610558" cy="707886"/>
          </a:xfrm>
          <a:prstGeom prst="rect">
            <a:avLst/>
          </a:prstGeom>
          <a:noFill/>
        </p:spPr>
        <p:txBody>
          <a:bodyPr wrap="none" rtlCol="0">
            <a:spAutoFit/>
          </a:bodyPr>
          <a:lstStyle/>
          <a:p>
            <a:pPr marL="742950" indent="-742950">
              <a:buFont typeface="+mj-lt"/>
              <a:buAutoNum type="arabicPeriod"/>
            </a:pPr>
            <a:r>
              <a:rPr lang="en-US" sz="4000" dirty="0">
                <a:latin typeface="Times New Roman" panose="02020603050405020304" pitchFamily="18" charset="0"/>
                <a:cs typeface="Times New Roman" panose="02020603050405020304" pitchFamily="18" charset="0"/>
              </a:rPr>
              <a:t>No License Phase</a:t>
            </a:r>
          </a:p>
        </p:txBody>
      </p:sp>
    </p:spTree>
    <p:extLst>
      <p:ext uri="{BB962C8B-B14F-4D97-AF65-F5344CB8AC3E}">
        <p14:creationId xmlns:p14="http://schemas.microsoft.com/office/powerpoint/2010/main" val="15290130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1E1202-5A7F-7CD1-89C8-FE929F7CC4A3}"/>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BE386DE4-B9C7-AADD-4EDD-ABD6F3FB4BE5}"/>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A24A5546-E075-6D03-2AC1-E3393BDB7AB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C0317A0D-E074-2569-9644-96657EB5498E}"/>
                </a:ext>
              </a:extLst>
            </p:cNvPr>
            <p:cNvSpPr txBox="1"/>
            <p:nvPr/>
          </p:nvSpPr>
          <p:spPr>
            <a:xfrm>
              <a:off x="1725733" y="791933"/>
              <a:ext cx="10176825"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the Oklahoma Graduated Driver License Program</a:t>
              </a:r>
            </a:p>
          </p:txBody>
        </p:sp>
      </p:grpSp>
      <p:sp>
        <p:nvSpPr>
          <p:cNvPr id="8" name="TextBox 7">
            <a:extLst>
              <a:ext uri="{FF2B5EF4-FFF2-40B4-BE49-F238E27FC236}">
                <a16:creationId xmlns:a16="http://schemas.microsoft.com/office/drawing/2014/main" id="{E7634D49-23E4-3639-DD99-1D2846EA2827}"/>
              </a:ext>
            </a:extLst>
          </p:cNvPr>
          <p:cNvSpPr txBox="1"/>
          <p:nvPr/>
        </p:nvSpPr>
        <p:spPr>
          <a:xfrm>
            <a:off x="433137" y="1941095"/>
            <a:ext cx="11333747" cy="1143903"/>
          </a:xfrm>
          <a:prstGeom prst="rect">
            <a:avLst/>
          </a:prstGeom>
          <a:noFill/>
        </p:spPr>
        <p:txBody>
          <a:bodyPr wrap="square" rtlCol="0">
            <a:spAutoFit/>
          </a:bodyPr>
          <a:lstStyle/>
          <a:p>
            <a:pPr>
              <a:spcBef>
                <a:spcPts val="1000"/>
              </a:spcBef>
              <a:buClrTx/>
              <a:buFontTx/>
              <a:buNone/>
            </a:pPr>
            <a:r>
              <a:rPr lang="en-US" altLang="en-US" sz="2000" dirty="0">
                <a:latin typeface="Times New Roman" panose="02020603050405020304" pitchFamily="18" charset="0"/>
                <a:cs typeface="Times New Roman" panose="02020603050405020304" pitchFamily="18" charset="0"/>
              </a:rPr>
              <a:t>Now that we have reviewed some of the important reasons for you to see the value and importance of Oklahoma’s GDL program, it is now time to introduce you to the four phases of the program. </a:t>
            </a:r>
          </a:p>
          <a:p>
            <a:pPr>
              <a:spcBef>
                <a:spcPts val="1000"/>
              </a:spcBef>
              <a:buClrTx/>
              <a:buFontTx/>
              <a:buNone/>
            </a:pPr>
            <a:r>
              <a:rPr lang="en-US" altLang="en-US" sz="2000" dirty="0">
                <a:latin typeface="Times New Roman" panose="02020603050405020304" pitchFamily="18" charset="0"/>
                <a:cs typeface="Times New Roman" panose="02020603050405020304" pitchFamily="18" charset="0"/>
              </a:rPr>
              <a:t>Those phases are:</a:t>
            </a:r>
          </a:p>
        </p:txBody>
      </p:sp>
      <p:sp>
        <p:nvSpPr>
          <p:cNvPr id="2" name="Text Box 4">
            <a:extLst>
              <a:ext uri="{FF2B5EF4-FFF2-40B4-BE49-F238E27FC236}">
                <a16:creationId xmlns:a16="http://schemas.microsoft.com/office/drawing/2014/main" id="{C0FE9081-7CEA-BD0C-4F4D-D12B200220A7}"/>
              </a:ext>
            </a:extLst>
          </p:cNvPr>
          <p:cNvSpPr txBox="1">
            <a:spLocks noChangeArrowheads="1"/>
          </p:cNvSpPr>
          <p:nvPr/>
        </p:nvSpPr>
        <p:spPr bwMode="auto">
          <a:xfrm>
            <a:off x="0" y="1354137"/>
            <a:ext cx="12192000" cy="5254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0000" tIns="46800" rIns="90000" bIns="46800">
            <a:spAutoFit/>
          </a:bodyPr>
          <a:lstStyle>
            <a:defPPr>
              <a:defRPr lang="en-GB"/>
            </a:defPPr>
            <a:lvl1pPr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1pPr>
            <a:lvl2pPr marL="742950" indent="-28575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2pPr>
            <a:lvl3pPr marL="11430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3pPr>
            <a:lvl4pPr marL="16002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4pPr>
            <a:lvl5pPr marL="20574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5pPr>
            <a:lvl6pPr marL="22860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6pPr>
            <a:lvl7pPr marL="27432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7pPr>
            <a:lvl8pPr marL="32004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8pPr>
            <a:lvl9pPr marL="36576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9pPr>
          </a:lstStyle>
          <a:p>
            <a:pPr algn="ctr">
              <a:spcBef>
                <a:spcPts val="1125"/>
              </a:spcBef>
              <a:buClrTx/>
              <a:buFontTx/>
              <a:buNone/>
            </a:pPr>
            <a:r>
              <a:rPr lang="en-US" altLang="en-US" sz="2800" b="1" dirty="0">
                <a:solidFill>
                  <a:schemeClr val="tx1"/>
                </a:solidFill>
                <a:latin typeface="Times New Roman" panose="02020603050405020304" pitchFamily="18" charset="0"/>
              </a:rPr>
              <a:t>The Four Phases of Oklahoma’s GDL Program</a:t>
            </a:r>
          </a:p>
        </p:txBody>
      </p:sp>
      <p:sp>
        <p:nvSpPr>
          <p:cNvPr id="3" name="TextBox 2">
            <a:extLst>
              <a:ext uri="{FF2B5EF4-FFF2-40B4-BE49-F238E27FC236}">
                <a16:creationId xmlns:a16="http://schemas.microsoft.com/office/drawing/2014/main" id="{C85DCB06-D831-8F33-2899-D6DD309AFEC4}"/>
              </a:ext>
            </a:extLst>
          </p:cNvPr>
          <p:cNvSpPr txBox="1"/>
          <p:nvPr/>
        </p:nvSpPr>
        <p:spPr>
          <a:xfrm>
            <a:off x="2391454" y="3202981"/>
            <a:ext cx="5352747" cy="1323439"/>
          </a:xfrm>
          <a:prstGeom prst="rect">
            <a:avLst/>
          </a:prstGeom>
          <a:noFill/>
        </p:spPr>
        <p:txBody>
          <a:bodyPr wrap="none" rtlCol="0">
            <a:spAutoFit/>
          </a:bodyPr>
          <a:lstStyle/>
          <a:p>
            <a:pPr marL="742950" indent="-742950">
              <a:buFont typeface="+mj-lt"/>
              <a:buAutoNum type="arabicPeriod"/>
            </a:pPr>
            <a:r>
              <a:rPr lang="en-US" sz="4000">
                <a:latin typeface="Times New Roman" panose="02020603050405020304" pitchFamily="18" charset="0"/>
                <a:cs typeface="Times New Roman" panose="02020603050405020304" pitchFamily="18" charset="0"/>
              </a:rPr>
              <a:t>No License Phase</a:t>
            </a:r>
          </a:p>
          <a:p>
            <a:pPr marL="742950" indent="-742950">
              <a:buFont typeface="+mj-lt"/>
              <a:buAutoNum type="arabicPeriod"/>
            </a:pPr>
            <a:r>
              <a:rPr lang="en-US" sz="4000">
                <a:latin typeface="Times New Roman" panose="02020603050405020304" pitchFamily="18" charset="0"/>
                <a:cs typeface="Times New Roman" panose="02020603050405020304" pitchFamily="18" charset="0"/>
              </a:rPr>
              <a:t>Learner Permit Phase</a:t>
            </a:r>
          </a:p>
        </p:txBody>
      </p:sp>
    </p:spTree>
    <p:extLst>
      <p:ext uri="{BB962C8B-B14F-4D97-AF65-F5344CB8AC3E}">
        <p14:creationId xmlns:p14="http://schemas.microsoft.com/office/powerpoint/2010/main" val="24895131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07354D-5A95-5350-2BB4-011DA11748CD}"/>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45F0A2B6-FF99-009A-C7E3-FABE7907392B}"/>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17E43E65-BA29-71FC-DFEF-08B322333D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464E9B4B-51A5-EEEA-64B8-B7461B0924F2}"/>
                </a:ext>
              </a:extLst>
            </p:cNvPr>
            <p:cNvSpPr txBox="1"/>
            <p:nvPr/>
          </p:nvSpPr>
          <p:spPr>
            <a:xfrm>
              <a:off x="1725733" y="791933"/>
              <a:ext cx="10176825"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the Oklahoma Graduated Driver License Program</a:t>
              </a:r>
            </a:p>
          </p:txBody>
        </p:sp>
      </p:grpSp>
      <p:sp>
        <p:nvSpPr>
          <p:cNvPr id="8" name="TextBox 7">
            <a:extLst>
              <a:ext uri="{FF2B5EF4-FFF2-40B4-BE49-F238E27FC236}">
                <a16:creationId xmlns:a16="http://schemas.microsoft.com/office/drawing/2014/main" id="{7D8AD977-3CE6-8983-7391-D275617830EE}"/>
              </a:ext>
            </a:extLst>
          </p:cNvPr>
          <p:cNvSpPr txBox="1"/>
          <p:nvPr/>
        </p:nvSpPr>
        <p:spPr>
          <a:xfrm>
            <a:off x="433137" y="1941095"/>
            <a:ext cx="11333747" cy="1143903"/>
          </a:xfrm>
          <a:prstGeom prst="rect">
            <a:avLst/>
          </a:prstGeom>
          <a:noFill/>
        </p:spPr>
        <p:txBody>
          <a:bodyPr wrap="square" rtlCol="0">
            <a:spAutoFit/>
          </a:bodyPr>
          <a:lstStyle/>
          <a:p>
            <a:pPr>
              <a:spcBef>
                <a:spcPts val="1000"/>
              </a:spcBef>
              <a:buClrTx/>
              <a:buFontTx/>
              <a:buNone/>
            </a:pPr>
            <a:r>
              <a:rPr lang="en-US" altLang="en-US" sz="2000" dirty="0">
                <a:latin typeface="Times New Roman" panose="02020603050405020304" pitchFamily="18" charset="0"/>
                <a:cs typeface="Times New Roman" panose="02020603050405020304" pitchFamily="18" charset="0"/>
              </a:rPr>
              <a:t>Now that we have reviewed some of the important reasons for you to see the value and importance of Oklahoma’s GDL program, it is now time to introduce you to the four phases of the program. </a:t>
            </a:r>
          </a:p>
          <a:p>
            <a:pPr>
              <a:spcBef>
                <a:spcPts val="1000"/>
              </a:spcBef>
              <a:buClrTx/>
              <a:buFontTx/>
              <a:buNone/>
            </a:pPr>
            <a:r>
              <a:rPr lang="en-US" altLang="en-US" sz="2000" dirty="0">
                <a:latin typeface="Times New Roman" panose="02020603050405020304" pitchFamily="18" charset="0"/>
                <a:cs typeface="Times New Roman" panose="02020603050405020304" pitchFamily="18" charset="0"/>
              </a:rPr>
              <a:t>Those phases are:</a:t>
            </a:r>
          </a:p>
        </p:txBody>
      </p:sp>
      <p:sp>
        <p:nvSpPr>
          <p:cNvPr id="2" name="Text Box 4">
            <a:extLst>
              <a:ext uri="{FF2B5EF4-FFF2-40B4-BE49-F238E27FC236}">
                <a16:creationId xmlns:a16="http://schemas.microsoft.com/office/drawing/2014/main" id="{D36B684F-73A8-43EC-8E5F-349FC3D84624}"/>
              </a:ext>
            </a:extLst>
          </p:cNvPr>
          <p:cNvSpPr txBox="1">
            <a:spLocks noChangeArrowheads="1"/>
          </p:cNvSpPr>
          <p:nvPr/>
        </p:nvSpPr>
        <p:spPr bwMode="auto">
          <a:xfrm>
            <a:off x="0" y="1354137"/>
            <a:ext cx="12192000" cy="5254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0000" tIns="46800" rIns="90000" bIns="46800">
            <a:spAutoFit/>
          </a:bodyPr>
          <a:lstStyle>
            <a:defPPr>
              <a:defRPr lang="en-GB"/>
            </a:defPPr>
            <a:lvl1pPr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1pPr>
            <a:lvl2pPr marL="742950" indent="-28575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2pPr>
            <a:lvl3pPr marL="11430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3pPr>
            <a:lvl4pPr marL="16002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4pPr>
            <a:lvl5pPr marL="20574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5pPr>
            <a:lvl6pPr marL="22860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6pPr>
            <a:lvl7pPr marL="27432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7pPr>
            <a:lvl8pPr marL="32004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8pPr>
            <a:lvl9pPr marL="36576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9pPr>
          </a:lstStyle>
          <a:p>
            <a:pPr algn="ctr">
              <a:spcBef>
                <a:spcPts val="1125"/>
              </a:spcBef>
              <a:buClrTx/>
              <a:buFontTx/>
              <a:buNone/>
            </a:pPr>
            <a:r>
              <a:rPr lang="en-US" altLang="en-US" sz="2800" b="1">
                <a:solidFill>
                  <a:schemeClr val="tx1"/>
                </a:solidFill>
                <a:latin typeface="Times New Roman" panose="02020603050405020304" pitchFamily="18" charset="0"/>
              </a:rPr>
              <a:t>The Four Phases of Oklahoma’s GDL Program</a:t>
            </a:r>
          </a:p>
        </p:txBody>
      </p:sp>
      <p:sp>
        <p:nvSpPr>
          <p:cNvPr id="3" name="TextBox 2">
            <a:extLst>
              <a:ext uri="{FF2B5EF4-FFF2-40B4-BE49-F238E27FC236}">
                <a16:creationId xmlns:a16="http://schemas.microsoft.com/office/drawing/2014/main" id="{DB2C11A9-B870-027F-560A-DCF4B694070E}"/>
              </a:ext>
            </a:extLst>
          </p:cNvPr>
          <p:cNvSpPr txBox="1"/>
          <p:nvPr/>
        </p:nvSpPr>
        <p:spPr>
          <a:xfrm>
            <a:off x="2391454" y="3202981"/>
            <a:ext cx="6577442" cy="1938992"/>
          </a:xfrm>
          <a:prstGeom prst="rect">
            <a:avLst/>
          </a:prstGeom>
          <a:noFill/>
        </p:spPr>
        <p:txBody>
          <a:bodyPr wrap="none" rtlCol="0">
            <a:spAutoFit/>
          </a:bodyPr>
          <a:lstStyle/>
          <a:p>
            <a:pPr marL="742950" indent="-742950">
              <a:buFont typeface="+mj-lt"/>
              <a:buAutoNum type="arabicPeriod"/>
            </a:pPr>
            <a:r>
              <a:rPr lang="en-US" sz="4000">
                <a:latin typeface="Times New Roman" panose="02020603050405020304" pitchFamily="18" charset="0"/>
                <a:cs typeface="Times New Roman" panose="02020603050405020304" pitchFamily="18" charset="0"/>
              </a:rPr>
              <a:t>No License Phase</a:t>
            </a:r>
          </a:p>
          <a:p>
            <a:pPr marL="742950" indent="-742950">
              <a:buFont typeface="+mj-lt"/>
              <a:buAutoNum type="arabicPeriod"/>
            </a:pPr>
            <a:r>
              <a:rPr lang="en-US" sz="4000">
                <a:latin typeface="Times New Roman" panose="02020603050405020304" pitchFamily="18" charset="0"/>
                <a:cs typeface="Times New Roman" panose="02020603050405020304" pitchFamily="18" charset="0"/>
              </a:rPr>
              <a:t>Learner Permit Phase</a:t>
            </a:r>
          </a:p>
          <a:p>
            <a:pPr marL="742950" indent="-742950">
              <a:buFont typeface="+mj-lt"/>
              <a:buAutoNum type="arabicPeriod"/>
            </a:pPr>
            <a:r>
              <a:rPr lang="en-US" sz="4000">
                <a:latin typeface="Times New Roman" panose="02020603050405020304" pitchFamily="18" charset="0"/>
                <a:cs typeface="Times New Roman" panose="02020603050405020304" pitchFamily="18" charset="0"/>
              </a:rPr>
              <a:t>Intermediate License Phase</a:t>
            </a:r>
          </a:p>
        </p:txBody>
      </p:sp>
    </p:spTree>
    <p:extLst>
      <p:ext uri="{BB962C8B-B14F-4D97-AF65-F5344CB8AC3E}">
        <p14:creationId xmlns:p14="http://schemas.microsoft.com/office/powerpoint/2010/main" val="13454544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59D5B7-5BF0-E8C7-D66E-B5EABA29FB74}"/>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6E7A7841-490F-DC72-A274-850ED86ACB66}"/>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B95C6711-AA25-42F0-3444-F58C7089B24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FA88B315-6C23-0BF9-E234-D0877A998437}"/>
                </a:ext>
              </a:extLst>
            </p:cNvPr>
            <p:cNvSpPr txBox="1"/>
            <p:nvPr/>
          </p:nvSpPr>
          <p:spPr>
            <a:xfrm>
              <a:off x="1725733" y="791933"/>
              <a:ext cx="10176825"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the Oklahoma Graduated Driver License Program</a:t>
              </a:r>
            </a:p>
          </p:txBody>
        </p:sp>
      </p:grpSp>
      <p:sp>
        <p:nvSpPr>
          <p:cNvPr id="8" name="TextBox 7">
            <a:extLst>
              <a:ext uri="{FF2B5EF4-FFF2-40B4-BE49-F238E27FC236}">
                <a16:creationId xmlns:a16="http://schemas.microsoft.com/office/drawing/2014/main" id="{BF6E5BDE-124D-AAA3-5962-3CD848B0450F}"/>
              </a:ext>
            </a:extLst>
          </p:cNvPr>
          <p:cNvSpPr txBox="1"/>
          <p:nvPr/>
        </p:nvSpPr>
        <p:spPr>
          <a:xfrm>
            <a:off x="433137" y="1941095"/>
            <a:ext cx="11333747" cy="1143903"/>
          </a:xfrm>
          <a:prstGeom prst="rect">
            <a:avLst/>
          </a:prstGeom>
          <a:noFill/>
        </p:spPr>
        <p:txBody>
          <a:bodyPr wrap="square" rtlCol="0">
            <a:spAutoFit/>
          </a:bodyPr>
          <a:lstStyle/>
          <a:p>
            <a:pPr>
              <a:spcBef>
                <a:spcPts val="1000"/>
              </a:spcBef>
              <a:buClrTx/>
              <a:buFontTx/>
              <a:buNone/>
            </a:pPr>
            <a:r>
              <a:rPr lang="en-US" altLang="en-US" sz="2000" dirty="0">
                <a:latin typeface="Times New Roman" panose="02020603050405020304" pitchFamily="18" charset="0"/>
                <a:cs typeface="Times New Roman" panose="02020603050405020304" pitchFamily="18" charset="0"/>
              </a:rPr>
              <a:t>Now that we have reviewed some of the important reasons for you to see the value and importance of Oklahoma’s GDL program, it is now time to introduce you to the four phases of the program. </a:t>
            </a:r>
          </a:p>
          <a:p>
            <a:pPr>
              <a:spcBef>
                <a:spcPts val="1000"/>
              </a:spcBef>
              <a:buClrTx/>
              <a:buFontTx/>
              <a:buNone/>
            </a:pPr>
            <a:r>
              <a:rPr lang="en-US" altLang="en-US" sz="2000" dirty="0">
                <a:latin typeface="Times New Roman" panose="02020603050405020304" pitchFamily="18" charset="0"/>
                <a:cs typeface="Times New Roman" panose="02020603050405020304" pitchFamily="18" charset="0"/>
              </a:rPr>
              <a:t>Those phases are:</a:t>
            </a:r>
          </a:p>
        </p:txBody>
      </p:sp>
      <p:sp>
        <p:nvSpPr>
          <p:cNvPr id="2" name="Text Box 4">
            <a:extLst>
              <a:ext uri="{FF2B5EF4-FFF2-40B4-BE49-F238E27FC236}">
                <a16:creationId xmlns:a16="http://schemas.microsoft.com/office/drawing/2014/main" id="{76FCF13E-58D3-07F9-8DC9-89D3117BC731}"/>
              </a:ext>
            </a:extLst>
          </p:cNvPr>
          <p:cNvSpPr txBox="1">
            <a:spLocks noChangeArrowheads="1"/>
          </p:cNvSpPr>
          <p:nvPr/>
        </p:nvSpPr>
        <p:spPr bwMode="auto">
          <a:xfrm>
            <a:off x="0" y="1354137"/>
            <a:ext cx="12192000" cy="5254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0000" tIns="46800" rIns="90000" bIns="46800">
            <a:spAutoFit/>
          </a:bodyPr>
          <a:lstStyle>
            <a:defPPr>
              <a:defRPr lang="en-GB"/>
            </a:defPPr>
            <a:lvl1pPr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1pPr>
            <a:lvl2pPr marL="742950" indent="-28575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2pPr>
            <a:lvl3pPr marL="11430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3pPr>
            <a:lvl4pPr marL="16002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4pPr>
            <a:lvl5pPr marL="20574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5pPr>
            <a:lvl6pPr marL="22860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6pPr>
            <a:lvl7pPr marL="27432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7pPr>
            <a:lvl8pPr marL="32004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8pPr>
            <a:lvl9pPr marL="36576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9pPr>
          </a:lstStyle>
          <a:p>
            <a:pPr algn="ctr">
              <a:spcBef>
                <a:spcPts val="1125"/>
              </a:spcBef>
              <a:buClrTx/>
              <a:buFontTx/>
              <a:buNone/>
            </a:pPr>
            <a:r>
              <a:rPr lang="en-US" altLang="en-US" sz="2800" b="1">
                <a:solidFill>
                  <a:schemeClr val="tx1"/>
                </a:solidFill>
                <a:latin typeface="Times New Roman" panose="02020603050405020304" pitchFamily="18" charset="0"/>
              </a:rPr>
              <a:t>The Four Phases of Oklahoma’s GDL Program</a:t>
            </a:r>
          </a:p>
        </p:txBody>
      </p:sp>
      <p:sp>
        <p:nvSpPr>
          <p:cNvPr id="3" name="TextBox 2">
            <a:extLst>
              <a:ext uri="{FF2B5EF4-FFF2-40B4-BE49-F238E27FC236}">
                <a16:creationId xmlns:a16="http://schemas.microsoft.com/office/drawing/2014/main" id="{619E2540-F716-F7B2-9225-951137A1F0DC}"/>
              </a:ext>
            </a:extLst>
          </p:cNvPr>
          <p:cNvSpPr txBox="1"/>
          <p:nvPr/>
        </p:nvSpPr>
        <p:spPr>
          <a:xfrm>
            <a:off x="2391454" y="3202981"/>
            <a:ext cx="8260595" cy="2554545"/>
          </a:xfrm>
          <a:prstGeom prst="rect">
            <a:avLst/>
          </a:prstGeom>
          <a:noFill/>
        </p:spPr>
        <p:txBody>
          <a:bodyPr wrap="none" rtlCol="0">
            <a:spAutoFit/>
          </a:bodyPr>
          <a:lstStyle/>
          <a:p>
            <a:pPr marL="742950" indent="-742950">
              <a:buFont typeface="+mj-lt"/>
              <a:buAutoNum type="arabicPeriod"/>
            </a:pPr>
            <a:r>
              <a:rPr lang="en-US" sz="4000" dirty="0">
                <a:latin typeface="Times New Roman" panose="02020603050405020304" pitchFamily="18" charset="0"/>
                <a:cs typeface="Times New Roman" panose="02020603050405020304" pitchFamily="18" charset="0"/>
              </a:rPr>
              <a:t>No License Phase</a:t>
            </a:r>
          </a:p>
          <a:p>
            <a:pPr marL="742950" indent="-742950">
              <a:buFont typeface="+mj-lt"/>
              <a:buAutoNum type="arabicPeriod"/>
            </a:pPr>
            <a:r>
              <a:rPr lang="en-US" sz="4000" dirty="0">
                <a:latin typeface="Times New Roman" panose="02020603050405020304" pitchFamily="18" charset="0"/>
                <a:cs typeface="Times New Roman" panose="02020603050405020304" pitchFamily="18" charset="0"/>
              </a:rPr>
              <a:t>Learner Permit Phase</a:t>
            </a:r>
          </a:p>
          <a:p>
            <a:pPr marL="742950" indent="-742950">
              <a:buFont typeface="+mj-lt"/>
              <a:buAutoNum type="arabicPeriod"/>
            </a:pPr>
            <a:r>
              <a:rPr lang="en-US" sz="4000" dirty="0">
                <a:latin typeface="Times New Roman" panose="02020603050405020304" pitchFamily="18" charset="0"/>
                <a:cs typeface="Times New Roman" panose="02020603050405020304" pitchFamily="18" charset="0"/>
              </a:rPr>
              <a:t>Intermediate License Phase</a:t>
            </a:r>
          </a:p>
          <a:p>
            <a:pPr marL="742950" indent="-742950">
              <a:buFont typeface="+mj-lt"/>
              <a:buAutoNum type="arabicPeriod"/>
            </a:pPr>
            <a:r>
              <a:rPr lang="en-US" sz="4000" dirty="0">
                <a:latin typeface="Times New Roman" panose="02020603050405020304" pitchFamily="18" charset="0"/>
                <a:cs typeface="Times New Roman" panose="02020603050405020304" pitchFamily="18" charset="0"/>
              </a:rPr>
              <a:t>Unrestricted Class D License Phase</a:t>
            </a:r>
          </a:p>
        </p:txBody>
      </p:sp>
    </p:spTree>
    <p:extLst>
      <p:ext uri="{BB962C8B-B14F-4D97-AF65-F5344CB8AC3E}">
        <p14:creationId xmlns:p14="http://schemas.microsoft.com/office/powerpoint/2010/main" val="30670700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68513B-2D8E-7FC1-ACF0-8BA894C545BA}"/>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F774D400-C8EA-2248-DD3B-88DB7DF55B25}"/>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0ECBD599-3841-8B86-3634-883BD3BCF11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9DC15E89-E98B-1F78-52B1-11BD50FD45C6}"/>
                </a:ext>
              </a:extLst>
            </p:cNvPr>
            <p:cNvSpPr txBox="1"/>
            <p:nvPr/>
          </p:nvSpPr>
          <p:spPr>
            <a:xfrm>
              <a:off x="1725733" y="791933"/>
              <a:ext cx="10176825"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the Oklahoma Graduated Driver License Program</a:t>
              </a:r>
            </a:p>
          </p:txBody>
        </p:sp>
      </p:grpSp>
      <p:sp>
        <p:nvSpPr>
          <p:cNvPr id="9" name="TextBox 8">
            <a:extLst>
              <a:ext uri="{FF2B5EF4-FFF2-40B4-BE49-F238E27FC236}">
                <a16:creationId xmlns:a16="http://schemas.microsoft.com/office/drawing/2014/main" id="{A6C01333-4277-C345-B72D-777DA38AE362}"/>
              </a:ext>
            </a:extLst>
          </p:cNvPr>
          <p:cNvSpPr txBox="1"/>
          <p:nvPr/>
        </p:nvSpPr>
        <p:spPr>
          <a:xfrm>
            <a:off x="5489408" y="1590702"/>
            <a:ext cx="6433804" cy="4955203"/>
          </a:xfrm>
          <a:prstGeom prst="rect">
            <a:avLst/>
          </a:prstGeom>
          <a:noFill/>
        </p:spPr>
        <p:txBody>
          <a:bodyPr wrap="square" lIns="91440" tIns="45720" rIns="91440" bIns="45720" anchor="t">
            <a:spAutoFit/>
          </a:bodyPr>
          <a:lstStyle/>
          <a:p>
            <a:r>
              <a:rPr lang="en-US" sz="2000" dirty="0">
                <a:latin typeface="Times New Roman"/>
                <a:cs typeface="Times New Roman"/>
              </a:rPr>
              <a:t>Before moving into the driver’s seat, Oklahoma’s </a:t>
            </a:r>
            <a:r>
              <a:rPr lang="en-US" sz="2000" b="1" dirty="0">
                <a:latin typeface="Times New Roman"/>
                <a:cs typeface="Times New Roman"/>
              </a:rPr>
              <a:t>No License</a:t>
            </a:r>
            <a:r>
              <a:rPr lang="en-US" sz="2000" dirty="0">
                <a:latin typeface="Times New Roman"/>
                <a:cs typeface="Times New Roman"/>
              </a:rPr>
              <a:t> phase sets the foundation for a lifetime of safe driving. </a:t>
            </a:r>
            <a:endParaRPr lang="en-US" dirty="0">
              <a:latin typeface="Aptos" panose="02110004020202020204"/>
              <a:cs typeface="Times New Roman"/>
            </a:endParaRPr>
          </a:p>
          <a:p>
            <a:endParaRPr lang="en-US" sz="800" dirty="0">
              <a:latin typeface="Times New Roman"/>
              <a:cs typeface="Times New Roman"/>
            </a:endParaRPr>
          </a:p>
          <a:p>
            <a:r>
              <a:rPr lang="en-US" sz="2000" dirty="0">
                <a:latin typeface="Times New Roman"/>
                <a:cs typeface="Times New Roman"/>
              </a:rPr>
              <a:t>This stage, for teens under 15½, is all about preparation and education, igniting a passion for road safety before the keys are even in hand. Teenagers must be at least 15 to enroll in a driver education course, which is a critical first step in learning the rules of the road, understanding traffic signs, and grasping the responsibilities of driving. </a:t>
            </a:r>
            <a:endParaRPr lang="en-US" dirty="0"/>
          </a:p>
          <a:p>
            <a:endParaRPr lang="en-US" sz="800" dirty="0">
              <a:latin typeface="Times New Roman"/>
              <a:cs typeface="Times New Roman"/>
            </a:endParaRPr>
          </a:p>
          <a:p>
            <a:r>
              <a:rPr lang="en-US" sz="2000" dirty="0">
                <a:latin typeface="Times New Roman"/>
                <a:cs typeface="Times New Roman"/>
              </a:rPr>
              <a:t>This phase isn’t about restrictions—it’s about </a:t>
            </a:r>
            <a:r>
              <a:rPr lang="en-US" sz="2000" b="1" dirty="0">
                <a:latin typeface="Times New Roman"/>
                <a:cs typeface="Times New Roman"/>
              </a:rPr>
              <a:t>empowerment through knowledge</a:t>
            </a:r>
            <a:r>
              <a:rPr lang="en-US" sz="2000" dirty="0">
                <a:latin typeface="Times New Roman"/>
                <a:cs typeface="Times New Roman"/>
              </a:rPr>
              <a:t>. By studying and preparing, teens build confidence and a strong sense of accountability, ensuring they’re ready to take on the challenges of the road with respect and caution. It’s the spark that lights the journey to becoming a skilled, responsible driver!</a:t>
            </a:r>
            <a:endParaRPr lang="en-US" dirty="0"/>
          </a:p>
        </p:txBody>
      </p:sp>
      <p:sp>
        <p:nvSpPr>
          <p:cNvPr id="10" name="TextBox 9">
            <a:extLst>
              <a:ext uri="{FF2B5EF4-FFF2-40B4-BE49-F238E27FC236}">
                <a16:creationId xmlns:a16="http://schemas.microsoft.com/office/drawing/2014/main" id="{FF45D612-59E1-764A-0E96-5227A0AF3D55}"/>
              </a:ext>
            </a:extLst>
          </p:cNvPr>
          <p:cNvSpPr txBox="1"/>
          <p:nvPr/>
        </p:nvSpPr>
        <p:spPr>
          <a:xfrm>
            <a:off x="1283565" y="1473751"/>
            <a:ext cx="2855269"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No License Phase</a:t>
            </a:r>
          </a:p>
        </p:txBody>
      </p:sp>
      <p:pic>
        <p:nvPicPr>
          <p:cNvPr id="2" name="Picture 1">
            <a:extLst>
              <a:ext uri="{FF2B5EF4-FFF2-40B4-BE49-F238E27FC236}">
                <a16:creationId xmlns:a16="http://schemas.microsoft.com/office/drawing/2014/main" id="{895CE9BC-8673-0B78-789D-093674FDBD71}"/>
              </a:ext>
            </a:extLst>
          </p:cNvPr>
          <p:cNvPicPr>
            <a:picLocks noChangeAspect="1"/>
          </p:cNvPicPr>
          <p:nvPr/>
        </p:nvPicPr>
        <p:blipFill>
          <a:blip r:embed="rId3"/>
          <a:stretch>
            <a:fillRect/>
          </a:stretch>
        </p:blipFill>
        <p:spPr>
          <a:xfrm>
            <a:off x="577819" y="2045451"/>
            <a:ext cx="4266762" cy="4266762"/>
          </a:xfrm>
          <a:prstGeom prst="rect">
            <a:avLst/>
          </a:prstGeom>
        </p:spPr>
      </p:pic>
    </p:spTree>
    <p:extLst>
      <p:ext uri="{BB962C8B-B14F-4D97-AF65-F5344CB8AC3E}">
        <p14:creationId xmlns:p14="http://schemas.microsoft.com/office/powerpoint/2010/main" val="29160699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1766E0-3B52-0E9F-E398-58B9DB219E21}"/>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DFEC2614-118A-83DE-B842-51A61FA018D3}"/>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05BD7941-F4BE-EC43-4D61-3FB0A433D3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609BF03E-7756-1377-6D98-B7CE6E4CB1E9}"/>
                </a:ext>
              </a:extLst>
            </p:cNvPr>
            <p:cNvSpPr txBox="1"/>
            <p:nvPr/>
          </p:nvSpPr>
          <p:spPr>
            <a:xfrm>
              <a:off x="1725733" y="791933"/>
              <a:ext cx="10176825"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the Oklahoma Graduated Driver License Program</a:t>
              </a:r>
            </a:p>
          </p:txBody>
        </p:sp>
      </p:grpSp>
      <p:sp>
        <p:nvSpPr>
          <p:cNvPr id="9" name="TextBox 8">
            <a:extLst>
              <a:ext uri="{FF2B5EF4-FFF2-40B4-BE49-F238E27FC236}">
                <a16:creationId xmlns:a16="http://schemas.microsoft.com/office/drawing/2014/main" id="{C6D54B0F-6941-135F-A1E5-7841CC4D008B}"/>
              </a:ext>
            </a:extLst>
          </p:cNvPr>
          <p:cNvSpPr txBox="1"/>
          <p:nvPr/>
        </p:nvSpPr>
        <p:spPr>
          <a:xfrm>
            <a:off x="5180490" y="1518621"/>
            <a:ext cx="6402912" cy="4955203"/>
          </a:xfrm>
          <a:prstGeom prst="rect">
            <a:avLst/>
          </a:prstGeom>
          <a:noFill/>
        </p:spPr>
        <p:txBody>
          <a:bodyPr wrap="square" lIns="91440" tIns="45720" rIns="91440" bIns="45720" anchor="t">
            <a:spAutoFit/>
          </a:bodyPr>
          <a:lstStyle/>
          <a:p>
            <a:r>
              <a:rPr lang="en-US" sz="2000" dirty="0">
                <a:latin typeface="Times New Roman"/>
                <a:cs typeface="Times New Roman"/>
              </a:rPr>
              <a:t>The </a:t>
            </a:r>
            <a:r>
              <a:rPr lang="en-US" sz="2000" b="1" dirty="0">
                <a:latin typeface="Times New Roman"/>
                <a:cs typeface="Times New Roman"/>
              </a:rPr>
              <a:t>Learner Permit </a:t>
            </a:r>
            <a:r>
              <a:rPr lang="en-US" sz="2000" dirty="0">
                <a:latin typeface="Times New Roman"/>
                <a:cs typeface="Times New Roman"/>
              </a:rPr>
              <a:t>phase is where the rubber meets the road—literally! For Oklahoma teens aged 15½ to 16, this phase is an exhilarating leap into hands-on driving under the watchful eye of a licensed adult. </a:t>
            </a:r>
            <a:endParaRPr lang="en-US" dirty="0">
              <a:latin typeface="Times New Roman"/>
              <a:cs typeface="Times New Roman"/>
            </a:endParaRPr>
          </a:p>
          <a:p>
            <a:endParaRPr lang="en-US" sz="800" dirty="0">
              <a:latin typeface="Times New Roman"/>
              <a:cs typeface="Times New Roman"/>
            </a:endParaRPr>
          </a:p>
          <a:p>
            <a:r>
              <a:rPr lang="en-US" sz="2000" dirty="0">
                <a:latin typeface="Times New Roman"/>
                <a:cs typeface="Times New Roman"/>
              </a:rPr>
              <a:t>With a learner permit, young drivers can practice behind the wheel, but only with a parent, guardian, or certified instructor, ensuring they gain real-world experience in a safe, controlled environment. They must log at least 50 hours of supervised driving, including 10 hours at night, to hone their skills and build confidence. </a:t>
            </a:r>
            <a:endParaRPr lang="en-US" dirty="0">
              <a:latin typeface="Aptos" panose="02110004020202020204"/>
              <a:cs typeface="Times New Roman"/>
            </a:endParaRPr>
          </a:p>
          <a:p>
            <a:endParaRPr lang="en-US" sz="800" dirty="0">
              <a:latin typeface="Times New Roman"/>
              <a:cs typeface="Times New Roman"/>
            </a:endParaRPr>
          </a:p>
          <a:p>
            <a:r>
              <a:rPr lang="en-US" sz="2000" dirty="0">
                <a:latin typeface="Times New Roman"/>
                <a:cs typeface="Times New Roman"/>
              </a:rPr>
              <a:t>This phase requires patience and practice, teaching teens to navigate Oklahoma’s roads while reinforcing the importance of focus and discipline. It’s a transformative step that turns eager learners into capable drivers, ready for greater independence.</a:t>
            </a:r>
            <a:endParaRPr lang="en-US" dirty="0"/>
          </a:p>
        </p:txBody>
      </p:sp>
      <p:sp>
        <p:nvSpPr>
          <p:cNvPr id="10" name="TextBox 9">
            <a:extLst>
              <a:ext uri="{FF2B5EF4-FFF2-40B4-BE49-F238E27FC236}">
                <a16:creationId xmlns:a16="http://schemas.microsoft.com/office/drawing/2014/main" id="{3B990A51-46D8-092D-9DC7-C12B9A64FB22}"/>
              </a:ext>
            </a:extLst>
          </p:cNvPr>
          <p:cNvSpPr txBox="1"/>
          <p:nvPr/>
        </p:nvSpPr>
        <p:spPr>
          <a:xfrm>
            <a:off x="881985" y="1489671"/>
            <a:ext cx="3565335"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Learner Permit Phase</a:t>
            </a:r>
          </a:p>
        </p:txBody>
      </p:sp>
      <p:pic>
        <p:nvPicPr>
          <p:cNvPr id="3" name="Picture 2">
            <a:extLst>
              <a:ext uri="{FF2B5EF4-FFF2-40B4-BE49-F238E27FC236}">
                <a16:creationId xmlns:a16="http://schemas.microsoft.com/office/drawing/2014/main" id="{413411BB-19CF-BEE1-ECBB-3D929F822B05}"/>
              </a:ext>
            </a:extLst>
          </p:cNvPr>
          <p:cNvPicPr>
            <a:picLocks noChangeAspect="1"/>
          </p:cNvPicPr>
          <p:nvPr/>
        </p:nvPicPr>
        <p:blipFill>
          <a:blip r:embed="rId3"/>
          <a:stretch>
            <a:fillRect/>
          </a:stretch>
        </p:blipFill>
        <p:spPr>
          <a:xfrm>
            <a:off x="655876" y="2055063"/>
            <a:ext cx="4031146" cy="1237282"/>
          </a:xfrm>
          <a:prstGeom prst="rect">
            <a:avLst/>
          </a:prstGeom>
        </p:spPr>
      </p:pic>
      <p:sp>
        <p:nvSpPr>
          <p:cNvPr id="2" name="TextBox 1">
            <a:extLst>
              <a:ext uri="{FF2B5EF4-FFF2-40B4-BE49-F238E27FC236}">
                <a16:creationId xmlns:a16="http://schemas.microsoft.com/office/drawing/2014/main" id="{68C9B3F8-C05F-9A10-9825-ACA87F6D4357}"/>
              </a:ext>
            </a:extLst>
          </p:cNvPr>
          <p:cNvSpPr txBox="1"/>
          <p:nvPr/>
        </p:nvSpPr>
        <p:spPr>
          <a:xfrm>
            <a:off x="848229" y="3427879"/>
            <a:ext cx="3632848" cy="2985433"/>
          </a:xfrm>
          <a:prstGeom prst="rect">
            <a:avLst/>
          </a:prstGeom>
          <a:noFill/>
          <a:ln w="57150">
            <a:solidFill>
              <a:schemeClr val="tx1"/>
            </a:solidFill>
          </a:ln>
        </p:spPr>
        <p:txBody>
          <a:bodyPr wrap="square" lIns="91440" tIns="45720" rIns="91440" bIns="45720" rtlCol="0" anchor="t">
            <a:spAutoFit/>
          </a:bodyPr>
          <a:lstStyle/>
          <a:p>
            <a:r>
              <a:rPr lang="en-US" sz="2800" b="1" dirty="0">
                <a:latin typeface="Times New Roman"/>
                <a:cs typeface="Times New Roman"/>
              </a:rPr>
              <a:t>Farm Driving Permit</a:t>
            </a:r>
            <a:br>
              <a:rPr lang="en-US" sz="2800" b="1" dirty="0">
                <a:latin typeface="Times New Roman" panose="02020603050405020304" pitchFamily="18" charset="0"/>
                <a:cs typeface="Times New Roman" panose="02020603050405020304" pitchFamily="18" charset="0"/>
              </a:rPr>
            </a:br>
            <a:r>
              <a:rPr lang="en-US" dirty="0">
                <a:latin typeface="Times New Roman" panose="02020603050405020304"/>
                <a:cs typeface="Times New Roman" panose="02020603050405020304"/>
              </a:rPr>
              <a:t>Teens aged 14 to 17 years old, living or employed for compensation on a farm in the state of Oklahoma, will be eligible to apply for a Farm Driving Permit. You can find those details here: </a:t>
            </a:r>
            <a:r>
              <a:rPr lang="en-US" sz="1600" dirty="0">
                <a:hlinkClick r:id="rId4"/>
              </a:rPr>
              <a:t>https://oklahoma.gov/service/all-pages/farm-driving-permit.html</a:t>
            </a:r>
            <a:endParaRPr lang="en-US" sz="1600" dirty="0"/>
          </a:p>
          <a:p>
            <a:endParaRPr lang="en-US" sz="2000" dirty="0">
              <a:latin typeface="Times New Roman" panose="02020603050405020304"/>
              <a:cs typeface="Times New Roman" panose="02020603050405020304"/>
            </a:endParaRPr>
          </a:p>
        </p:txBody>
      </p:sp>
    </p:spTree>
    <p:extLst>
      <p:ext uri="{BB962C8B-B14F-4D97-AF65-F5344CB8AC3E}">
        <p14:creationId xmlns:p14="http://schemas.microsoft.com/office/powerpoint/2010/main" val="25368714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DA697C-D93B-1695-C6D4-C4D6650176A1}"/>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D8C50AEC-8C6C-9324-0BA8-5F1EDD716A2D}"/>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5017594A-1F37-6AA0-2737-AC19ABA6B06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F939A170-DF57-B05C-FB00-30C4C833C0F9}"/>
                </a:ext>
              </a:extLst>
            </p:cNvPr>
            <p:cNvSpPr txBox="1"/>
            <p:nvPr/>
          </p:nvSpPr>
          <p:spPr>
            <a:xfrm>
              <a:off x="1725733" y="791933"/>
              <a:ext cx="10176825"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the Oklahoma Graduated Driver License Program</a:t>
              </a:r>
            </a:p>
          </p:txBody>
        </p:sp>
      </p:grpSp>
      <p:sp>
        <p:nvSpPr>
          <p:cNvPr id="9" name="TextBox 8">
            <a:extLst>
              <a:ext uri="{FF2B5EF4-FFF2-40B4-BE49-F238E27FC236}">
                <a16:creationId xmlns:a16="http://schemas.microsoft.com/office/drawing/2014/main" id="{0FF7D20A-293B-A3F6-BE3F-5C2F20F6DEDC}"/>
              </a:ext>
            </a:extLst>
          </p:cNvPr>
          <p:cNvSpPr txBox="1"/>
          <p:nvPr/>
        </p:nvSpPr>
        <p:spPr>
          <a:xfrm>
            <a:off x="5489408" y="1590702"/>
            <a:ext cx="6093994" cy="5078313"/>
          </a:xfrm>
          <a:prstGeom prst="rect">
            <a:avLst/>
          </a:prstGeom>
          <a:noFill/>
        </p:spPr>
        <p:txBody>
          <a:bodyPr wrap="square" lIns="91440" tIns="45720" rIns="91440" bIns="45720" anchor="t">
            <a:spAutoFit/>
          </a:bodyPr>
          <a:lstStyle/>
          <a:p>
            <a:r>
              <a:rPr lang="en-US" sz="2000" dirty="0">
                <a:latin typeface="Times New Roman"/>
                <a:cs typeface="Times New Roman"/>
              </a:rPr>
              <a:t>The </a:t>
            </a:r>
            <a:r>
              <a:rPr lang="en-US" sz="2000" b="1" dirty="0">
                <a:latin typeface="Times New Roman"/>
                <a:cs typeface="Times New Roman"/>
              </a:rPr>
              <a:t>Intermediate License</a:t>
            </a:r>
            <a:r>
              <a:rPr lang="en-US" sz="2000" dirty="0">
                <a:latin typeface="Times New Roman"/>
                <a:cs typeface="Times New Roman"/>
              </a:rPr>
              <a:t> phase is a thrilling milestone for Oklahoma’s teen drivers, typically aged 16 to 17, as they earn more freedom while still being guided by smart safeguards. </a:t>
            </a:r>
            <a:endParaRPr lang="en-US" sz="2000" dirty="0"/>
          </a:p>
          <a:p>
            <a:endParaRPr lang="en-US" sz="800" dirty="0">
              <a:latin typeface="Times New Roman"/>
              <a:cs typeface="Times New Roman"/>
            </a:endParaRPr>
          </a:p>
          <a:p>
            <a:r>
              <a:rPr lang="en-US" sz="2000" dirty="0">
                <a:latin typeface="Times New Roman"/>
                <a:cs typeface="Times New Roman"/>
              </a:rPr>
              <a:t>With this license, young drivers can drive solo during the day and with limited passengers, but nighttime restrictions (10 p.m. to 5 a.m., except for work, school, church, or emergencies) and a ban on non-family passengers for the first six months keep safety first. </a:t>
            </a:r>
            <a:endParaRPr lang="en-US" sz="2000" dirty="0">
              <a:latin typeface="Aptos" panose="02110004020202020204"/>
              <a:cs typeface="Times New Roman"/>
            </a:endParaRPr>
          </a:p>
          <a:p>
            <a:endParaRPr lang="en-US" sz="800" dirty="0">
              <a:latin typeface="Times New Roman"/>
              <a:cs typeface="Times New Roman"/>
            </a:endParaRPr>
          </a:p>
          <a:p>
            <a:r>
              <a:rPr lang="en-US" sz="2000" dirty="0">
                <a:latin typeface="Times New Roman"/>
                <a:cs typeface="Times New Roman"/>
              </a:rPr>
              <a:t>This phase carefully balances independence with responsibility, allowing teens to spread their wings while reinforcing the habits that prevent crashes and save lives. It’s a critical bridge to full licensure, where every trip builds experience, sharpens decision-making, and deepens respect for the road’s demands.</a:t>
            </a:r>
            <a:endParaRPr lang="en-US" sz="2000" dirty="0"/>
          </a:p>
        </p:txBody>
      </p:sp>
      <p:sp>
        <p:nvSpPr>
          <p:cNvPr id="10" name="TextBox 9">
            <a:extLst>
              <a:ext uri="{FF2B5EF4-FFF2-40B4-BE49-F238E27FC236}">
                <a16:creationId xmlns:a16="http://schemas.microsoft.com/office/drawing/2014/main" id="{B2089C52-277C-F377-DA54-2E154BC87D35}"/>
              </a:ext>
            </a:extLst>
          </p:cNvPr>
          <p:cNvSpPr txBox="1"/>
          <p:nvPr/>
        </p:nvSpPr>
        <p:spPr>
          <a:xfrm>
            <a:off x="652351" y="1634919"/>
            <a:ext cx="4410182"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Intermediate License Phase</a:t>
            </a:r>
          </a:p>
        </p:txBody>
      </p:sp>
      <p:pic>
        <p:nvPicPr>
          <p:cNvPr id="7" name="Picture 6" descr="A hand holding a driver's license&#10;&#10;AI-generated content may be incorrect.">
            <a:extLst>
              <a:ext uri="{FF2B5EF4-FFF2-40B4-BE49-F238E27FC236}">
                <a16:creationId xmlns:a16="http://schemas.microsoft.com/office/drawing/2014/main" id="{461114E1-EF2D-DA4A-F722-F5575F5A23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2792" y="2258678"/>
            <a:ext cx="4737851" cy="3408196"/>
          </a:xfrm>
          <a:prstGeom prst="rect">
            <a:avLst/>
          </a:prstGeom>
        </p:spPr>
      </p:pic>
      <p:sp>
        <p:nvSpPr>
          <p:cNvPr id="8" name="TextBox 7">
            <a:extLst>
              <a:ext uri="{FF2B5EF4-FFF2-40B4-BE49-F238E27FC236}">
                <a16:creationId xmlns:a16="http://schemas.microsoft.com/office/drawing/2014/main" id="{769A90D9-11B3-90CB-4295-F1E9FD851853}"/>
              </a:ext>
            </a:extLst>
          </p:cNvPr>
          <p:cNvSpPr txBox="1"/>
          <p:nvPr/>
        </p:nvSpPr>
        <p:spPr>
          <a:xfrm rot="21135203">
            <a:off x="947083" y="3078913"/>
            <a:ext cx="1898277" cy="307777"/>
          </a:xfrm>
          <a:prstGeom prst="rect">
            <a:avLst/>
          </a:prstGeom>
          <a:noFill/>
        </p:spPr>
        <p:txBody>
          <a:bodyPr wrap="none" rtlCol="0">
            <a:spAutoFit/>
          </a:bodyPr>
          <a:lstStyle/>
          <a:p>
            <a:r>
              <a:rPr lang="en-US" sz="1400" b="1">
                <a:solidFill>
                  <a:schemeClr val="bg1"/>
                </a:solidFill>
                <a:latin typeface="Lucida Calligraphy" panose="03010101010101010101" pitchFamily="66" charset="0"/>
              </a:rPr>
              <a:t>INTERMEDIATE</a:t>
            </a:r>
          </a:p>
        </p:txBody>
      </p:sp>
    </p:spTree>
    <p:extLst>
      <p:ext uri="{BB962C8B-B14F-4D97-AF65-F5344CB8AC3E}">
        <p14:creationId xmlns:p14="http://schemas.microsoft.com/office/powerpoint/2010/main" val="41738291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6D1504-209C-9ED9-C521-3A6E0BE1FFD1}"/>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4A357DFA-5FD6-FEF7-2118-D1AF42BFD6E4}"/>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5EE95655-1289-4C91-2D75-3815DDD577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4EFBB8B-515D-D1C9-1A22-F919A70709CE}"/>
                </a:ext>
              </a:extLst>
            </p:cNvPr>
            <p:cNvSpPr txBox="1"/>
            <p:nvPr/>
          </p:nvSpPr>
          <p:spPr>
            <a:xfrm>
              <a:off x="1725733" y="791933"/>
              <a:ext cx="10176825"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the Oklahoma Graduated Driver License Program</a:t>
              </a:r>
            </a:p>
          </p:txBody>
        </p:sp>
      </p:grpSp>
      <p:sp>
        <p:nvSpPr>
          <p:cNvPr id="9" name="TextBox 8">
            <a:extLst>
              <a:ext uri="{FF2B5EF4-FFF2-40B4-BE49-F238E27FC236}">
                <a16:creationId xmlns:a16="http://schemas.microsoft.com/office/drawing/2014/main" id="{E8D6FF3D-1919-FA28-0FF7-087716A3B061}"/>
              </a:ext>
            </a:extLst>
          </p:cNvPr>
          <p:cNvSpPr txBox="1"/>
          <p:nvPr/>
        </p:nvSpPr>
        <p:spPr>
          <a:xfrm>
            <a:off x="5180489" y="1456838"/>
            <a:ext cx="6392615" cy="5509428"/>
          </a:xfrm>
          <a:prstGeom prst="rect">
            <a:avLst/>
          </a:prstGeom>
          <a:noFill/>
        </p:spPr>
        <p:txBody>
          <a:bodyPr wrap="square" lIns="91440" tIns="45720" rIns="91440" bIns="45720" anchor="t">
            <a:spAutoFit/>
          </a:bodyPr>
          <a:lstStyle/>
          <a:p>
            <a:r>
              <a:rPr lang="en-US" sz="2000" dirty="0">
                <a:latin typeface="Times New Roman"/>
                <a:cs typeface="Times New Roman"/>
              </a:rPr>
              <a:t>The Unrestricted Class D License is the ultimate achievement in Oklahoma’s GDL program—a badge of trust earned through dedication and skill. </a:t>
            </a:r>
            <a:endParaRPr lang="en-US" dirty="0">
              <a:latin typeface="Times New Roman"/>
              <a:cs typeface="Times New Roman"/>
            </a:endParaRPr>
          </a:p>
          <a:p>
            <a:endParaRPr lang="en-US" sz="800" dirty="0">
              <a:latin typeface="Times New Roman"/>
              <a:cs typeface="Times New Roman"/>
            </a:endParaRPr>
          </a:p>
          <a:p>
            <a:r>
              <a:rPr lang="en-US" sz="2000" dirty="0">
                <a:latin typeface="Times New Roman"/>
                <a:cs typeface="Times New Roman"/>
              </a:rPr>
              <a:t>Available at age 17 (or 16½ with driver education and no traffic violations), this phase grants full driving privileges, empowering young drivers to navigate the roads without restrictions. </a:t>
            </a:r>
            <a:endParaRPr lang="en-US" dirty="0">
              <a:latin typeface="Times New Roman"/>
              <a:cs typeface="Times New Roman"/>
            </a:endParaRPr>
          </a:p>
          <a:p>
            <a:endParaRPr lang="en-US" sz="800" dirty="0">
              <a:latin typeface="Times New Roman"/>
              <a:cs typeface="Times New Roman"/>
            </a:endParaRPr>
          </a:p>
          <a:p>
            <a:r>
              <a:rPr lang="en-US" sz="2000" dirty="0">
                <a:latin typeface="Times New Roman"/>
                <a:cs typeface="Times New Roman"/>
              </a:rPr>
              <a:t>But with great freedom comes great responsibility! This license signals the young driver is ready to carry forward the lessons of caution, focus, and respect learned in earlier phases. </a:t>
            </a:r>
            <a:endParaRPr lang="en-US" dirty="0">
              <a:latin typeface="Times New Roman"/>
              <a:cs typeface="Times New Roman"/>
            </a:endParaRPr>
          </a:p>
          <a:p>
            <a:endParaRPr lang="en-US" sz="800" dirty="0">
              <a:latin typeface="Times New Roman"/>
              <a:cs typeface="Times New Roman"/>
            </a:endParaRPr>
          </a:p>
          <a:p>
            <a:r>
              <a:rPr lang="en-US" sz="2000" dirty="0">
                <a:latin typeface="Times New Roman"/>
                <a:cs typeface="Times New Roman"/>
              </a:rPr>
              <a:t>It’s not just a license; it’s a commitment to safe driving, protecting themselves, their passengers, and everyone on Oklahoma’s roads. This phase celebrates the journey from novice to confident driver, ready to tackle any road with wisdom and care.</a:t>
            </a:r>
            <a:endParaRPr lang="en-US" dirty="0">
              <a:latin typeface="Times New Roman"/>
              <a:cs typeface="Times New Roman"/>
            </a:endParaRPr>
          </a:p>
        </p:txBody>
      </p:sp>
      <p:sp>
        <p:nvSpPr>
          <p:cNvPr id="10" name="TextBox 9">
            <a:extLst>
              <a:ext uri="{FF2B5EF4-FFF2-40B4-BE49-F238E27FC236}">
                <a16:creationId xmlns:a16="http://schemas.microsoft.com/office/drawing/2014/main" id="{27E556CD-6A51-3707-B088-3BCF27A3AEF3}"/>
              </a:ext>
            </a:extLst>
          </p:cNvPr>
          <p:cNvSpPr txBox="1"/>
          <p:nvPr/>
        </p:nvSpPr>
        <p:spPr>
          <a:xfrm>
            <a:off x="1026559" y="1518383"/>
            <a:ext cx="3583032" cy="954107"/>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Unrestricted </a:t>
            </a:r>
          </a:p>
          <a:p>
            <a:r>
              <a:rPr lang="en-US" sz="2800" b="1" dirty="0">
                <a:latin typeface="Times New Roman" panose="02020603050405020304" pitchFamily="18" charset="0"/>
                <a:cs typeface="Times New Roman" panose="02020603050405020304" pitchFamily="18" charset="0"/>
              </a:rPr>
              <a:t>Class D License Phase</a:t>
            </a:r>
          </a:p>
        </p:txBody>
      </p:sp>
      <p:pic>
        <p:nvPicPr>
          <p:cNvPr id="2" name="Picture 1">
            <a:extLst>
              <a:ext uri="{FF2B5EF4-FFF2-40B4-BE49-F238E27FC236}">
                <a16:creationId xmlns:a16="http://schemas.microsoft.com/office/drawing/2014/main" id="{16F7F381-CAFA-0236-0635-186DE28E302E}"/>
              </a:ext>
            </a:extLst>
          </p:cNvPr>
          <p:cNvPicPr>
            <a:picLocks noChangeAspect="1"/>
          </p:cNvPicPr>
          <p:nvPr/>
        </p:nvPicPr>
        <p:blipFill>
          <a:blip r:embed="rId3"/>
          <a:stretch>
            <a:fillRect/>
          </a:stretch>
        </p:blipFill>
        <p:spPr>
          <a:xfrm>
            <a:off x="608598" y="2472490"/>
            <a:ext cx="4418955" cy="2485662"/>
          </a:xfrm>
          <a:prstGeom prst="rect">
            <a:avLst/>
          </a:prstGeom>
        </p:spPr>
      </p:pic>
    </p:spTree>
    <p:extLst>
      <p:ext uri="{BB962C8B-B14F-4D97-AF65-F5344CB8AC3E}">
        <p14:creationId xmlns:p14="http://schemas.microsoft.com/office/powerpoint/2010/main" val="5370965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B0D14D-8FA2-5E39-676C-63E855A4CFD6}"/>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9B2411DA-75E6-6026-2BB4-E4315C7CA326}"/>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780A848B-514D-FDA7-68D0-B6753676264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012D037F-B8AA-736C-A1B1-5DE4064710D3}"/>
                </a:ext>
              </a:extLst>
            </p:cNvPr>
            <p:cNvSpPr txBox="1"/>
            <p:nvPr/>
          </p:nvSpPr>
          <p:spPr>
            <a:xfrm>
              <a:off x="1725733" y="791933"/>
              <a:ext cx="10176825"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the Oklahoma Graduated Driver License Program</a:t>
              </a:r>
            </a:p>
          </p:txBody>
        </p:sp>
      </p:grpSp>
      <p:sp>
        <p:nvSpPr>
          <p:cNvPr id="8" name="TextBox 7">
            <a:extLst>
              <a:ext uri="{FF2B5EF4-FFF2-40B4-BE49-F238E27FC236}">
                <a16:creationId xmlns:a16="http://schemas.microsoft.com/office/drawing/2014/main" id="{92771817-9CAE-9824-EE79-7D278ED335A6}"/>
              </a:ext>
            </a:extLst>
          </p:cNvPr>
          <p:cNvSpPr txBox="1"/>
          <p:nvPr/>
        </p:nvSpPr>
        <p:spPr>
          <a:xfrm>
            <a:off x="433137" y="1941095"/>
            <a:ext cx="11333747" cy="707886"/>
          </a:xfrm>
          <a:prstGeom prst="rect">
            <a:avLst/>
          </a:prstGeom>
          <a:noFill/>
        </p:spPr>
        <p:txBody>
          <a:bodyPr wrap="square" rtlCol="0">
            <a:spAutoFit/>
          </a:bodyPr>
          <a:lstStyle/>
          <a:p>
            <a:pPr>
              <a:spcBef>
                <a:spcPts val="1000"/>
              </a:spcBef>
              <a:buClrTx/>
              <a:buFontTx/>
              <a:buNone/>
            </a:pPr>
            <a:r>
              <a:rPr lang="en-US" altLang="en-US" sz="2000" dirty="0">
                <a:latin typeface="Times New Roman" panose="02020603050405020304" pitchFamily="18" charset="0"/>
                <a:cs typeface="Times New Roman" panose="02020603050405020304" pitchFamily="18" charset="0"/>
              </a:rPr>
              <a:t>Now that we have gotten an overview of the four phases of Oklahoma’s GDL program, it is now time to introduce you to the three primary benefits of the program. Those benefits are:</a:t>
            </a:r>
          </a:p>
        </p:txBody>
      </p:sp>
      <p:sp>
        <p:nvSpPr>
          <p:cNvPr id="2" name="Text Box 4">
            <a:extLst>
              <a:ext uri="{FF2B5EF4-FFF2-40B4-BE49-F238E27FC236}">
                <a16:creationId xmlns:a16="http://schemas.microsoft.com/office/drawing/2014/main" id="{A6F457DA-EA02-EB24-8E6E-9AD3F373F9E1}"/>
              </a:ext>
            </a:extLst>
          </p:cNvPr>
          <p:cNvSpPr txBox="1">
            <a:spLocks noChangeArrowheads="1"/>
          </p:cNvSpPr>
          <p:nvPr/>
        </p:nvSpPr>
        <p:spPr bwMode="auto">
          <a:xfrm>
            <a:off x="0" y="1354137"/>
            <a:ext cx="12192000" cy="5254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0000" tIns="46800" rIns="90000" bIns="46800">
            <a:spAutoFit/>
          </a:bodyPr>
          <a:lstStyle>
            <a:defPPr>
              <a:defRPr lang="en-GB"/>
            </a:defPPr>
            <a:lvl1pPr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1pPr>
            <a:lvl2pPr marL="742950" indent="-28575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2pPr>
            <a:lvl3pPr marL="11430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3pPr>
            <a:lvl4pPr marL="16002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4pPr>
            <a:lvl5pPr marL="20574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5pPr>
            <a:lvl6pPr marL="22860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6pPr>
            <a:lvl7pPr marL="27432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7pPr>
            <a:lvl8pPr marL="32004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8pPr>
            <a:lvl9pPr marL="36576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9pPr>
          </a:lstStyle>
          <a:p>
            <a:pPr algn="ctr">
              <a:spcBef>
                <a:spcPts val="1125"/>
              </a:spcBef>
              <a:buClrTx/>
              <a:buFontTx/>
              <a:buNone/>
            </a:pPr>
            <a:r>
              <a:rPr lang="en-US" altLang="en-US" sz="2800" b="1" dirty="0">
                <a:solidFill>
                  <a:schemeClr val="tx1"/>
                </a:solidFill>
                <a:latin typeface="Times New Roman" panose="02020603050405020304" pitchFamily="18" charset="0"/>
              </a:rPr>
              <a:t>The Three Primary Benefits of Oklahoma’s GDL Program</a:t>
            </a:r>
          </a:p>
        </p:txBody>
      </p:sp>
      <p:sp>
        <p:nvSpPr>
          <p:cNvPr id="3" name="TextBox 2">
            <a:extLst>
              <a:ext uri="{FF2B5EF4-FFF2-40B4-BE49-F238E27FC236}">
                <a16:creationId xmlns:a16="http://schemas.microsoft.com/office/drawing/2014/main" id="{C63551DA-07DD-E6D2-2D57-6478CE8AAD1C}"/>
              </a:ext>
            </a:extLst>
          </p:cNvPr>
          <p:cNvSpPr txBox="1"/>
          <p:nvPr/>
        </p:nvSpPr>
        <p:spPr>
          <a:xfrm>
            <a:off x="2391454" y="3202981"/>
            <a:ext cx="4570482" cy="707886"/>
          </a:xfrm>
          <a:prstGeom prst="rect">
            <a:avLst/>
          </a:prstGeom>
          <a:noFill/>
        </p:spPr>
        <p:txBody>
          <a:bodyPr wrap="none" rtlCol="0">
            <a:spAutoFit/>
          </a:bodyPr>
          <a:lstStyle/>
          <a:p>
            <a:pPr marL="742950" indent="-742950">
              <a:buFont typeface="+mj-lt"/>
              <a:buAutoNum type="arabicPeriod"/>
            </a:pPr>
            <a:r>
              <a:rPr lang="en-US" sz="4000" dirty="0">
                <a:latin typeface="Times New Roman" panose="02020603050405020304" pitchFamily="18" charset="0"/>
                <a:cs typeface="Times New Roman" panose="02020603050405020304" pitchFamily="18" charset="0"/>
              </a:rPr>
              <a:t>Phased Privileges</a:t>
            </a:r>
          </a:p>
        </p:txBody>
      </p:sp>
    </p:spTree>
    <p:extLst>
      <p:ext uri="{BB962C8B-B14F-4D97-AF65-F5344CB8AC3E}">
        <p14:creationId xmlns:p14="http://schemas.microsoft.com/office/powerpoint/2010/main" val="9951825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809A65-6ED7-E7DF-408D-6EFDE6D539C8}"/>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844B81B7-42C2-92DB-4DFA-95CE669C82EF}"/>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06F5EF52-1F54-8954-36DB-881DA06D202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641304B1-5D5F-20ED-8B81-FCF0EAF373C0}"/>
                </a:ext>
              </a:extLst>
            </p:cNvPr>
            <p:cNvSpPr txBox="1"/>
            <p:nvPr/>
          </p:nvSpPr>
          <p:spPr>
            <a:xfrm>
              <a:off x="1725733" y="791933"/>
              <a:ext cx="10176825"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the Oklahoma Graduated Driver License Program</a:t>
              </a:r>
            </a:p>
          </p:txBody>
        </p:sp>
      </p:grpSp>
      <p:sp>
        <p:nvSpPr>
          <p:cNvPr id="8" name="TextBox 7">
            <a:extLst>
              <a:ext uri="{FF2B5EF4-FFF2-40B4-BE49-F238E27FC236}">
                <a16:creationId xmlns:a16="http://schemas.microsoft.com/office/drawing/2014/main" id="{41DCB669-3C22-87D8-BB14-0D0C836F62C4}"/>
              </a:ext>
            </a:extLst>
          </p:cNvPr>
          <p:cNvSpPr txBox="1"/>
          <p:nvPr/>
        </p:nvSpPr>
        <p:spPr>
          <a:xfrm>
            <a:off x="433137" y="1941095"/>
            <a:ext cx="11333747" cy="707886"/>
          </a:xfrm>
          <a:prstGeom prst="rect">
            <a:avLst/>
          </a:prstGeom>
          <a:noFill/>
        </p:spPr>
        <p:txBody>
          <a:bodyPr wrap="square" rtlCol="0">
            <a:spAutoFit/>
          </a:bodyPr>
          <a:lstStyle/>
          <a:p>
            <a:pPr>
              <a:spcBef>
                <a:spcPts val="1000"/>
              </a:spcBef>
              <a:buClrTx/>
              <a:buFontTx/>
              <a:buNone/>
            </a:pPr>
            <a:r>
              <a:rPr lang="en-US" altLang="en-US" sz="2000" dirty="0">
                <a:latin typeface="Times New Roman" panose="02020603050405020304" pitchFamily="18" charset="0"/>
                <a:cs typeface="Times New Roman" panose="02020603050405020304" pitchFamily="18" charset="0"/>
              </a:rPr>
              <a:t>Now that we have gotten an overview of the four phases of Oklahoma’s GDL program, it is now time to introduce you to the three primary benefits of the program. Those benefits are:</a:t>
            </a:r>
          </a:p>
        </p:txBody>
      </p:sp>
      <p:sp>
        <p:nvSpPr>
          <p:cNvPr id="2" name="Text Box 4">
            <a:extLst>
              <a:ext uri="{FF2B5EF4-FFF2-40B4-BE49-F238E27FC236}">
                <a16:creationId xmlns:a16="http://schemas.microsoft.com/office/drawing/2014/main" id="{11E688EA-C4A6-F582-1FFB-0162E4303777}"/>
              </a:ext>
            </a:extLst>
          </p:cNvPr>
          <p:cNvSpPr txBox="1">
            <a:spLocks noChangeArrowheads="1"/>
          </p:cNvSpPr>
          <p:nvPr/>
        </p:nvSpPr>
        <p:spPr bwMode="auto">
          <a:xfrm>
            <a:off x="0" y="1354137"/>
            <a:ext cx="12192000" cy="5254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0000" tIns="46800" rIns="90000" bIns="46800">
            <a:spAutoFit/>
          </a:bodyPr>
          <a:lstStyle>
            <a:defPPr>
              <a:defRPr lang="en-GB"/>
            </a:defPPr>
            <a:lvl1pPr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1pPr>
            <a:lvl2pPr marL="742950" indent="-28575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2pPr>
            <a:lvl3pPr marL="11430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3pPr>
            <a:lvl4pPr marL="16002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4pPr>
            <a:lvl5pPr marL="20574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5pPr>
            <a:lvl6pPr marL="22860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6pPr>
            <a:lvl7pPr marL="27432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7pPr>
            <a:lvl8pPr marL="32004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8pPr>
            <a:lvl9pPr marL="36576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9pPr>
          </a:lstStyle>
          <a:p>
            <a:pPr algn="ctr">
              <a:spcBef>
                <a:spcPts val="1125"/>
              </a:spcBef>
              <a:buClrTx/>
              <a:buFontTx/>
              <a:buNone/>
            </a:pPr>
            <a:r>
              <a:rPr lang="en-US" altLang="en-US" sz="2800" b="1">
                <a:solidFill>
                  <a:schemeClr val="tx1"/>
                </a:solidFill>
                <a:latin typeface="Times New Roman" panose="02020603050405020304" pitchFamily="18" charset="0"/>
              </a:rPr>
              <a:t>The Three Primary Benefits of Oklahoma’s GDL Program</a:t>
            </a:r>
          </a:p>
        </p:txBody>
      </p:sp>
      <p:sp>
        <p:nvSpPr>
          <p:cNvPr id="3" name="TextBox 2">
            <a:extLst>
              <a:ext uri="{FF2B5EF4-FFF2-40B4-BE49-F238E27FC236}">
                <a16:creationId xmlns:a16="http://schemas.microsoft.com/office/drawing/2014/main" id="{D8E34B94-906A-4D80-1755-7845C708ABE5}"/>
              </a:ext>
            </a:extLst>
          </p:cNvPr>
          <p:cNvSpPr txBox="1"/>
          <p:nvPr/>
        </p:nvSpPr>
        <p:spPr>
          <a:xfrm>
            <a:off x="2391454" y="3202981"/>
            <a:ext cx="4996881" cy="1323439"/>
          </a:xfrm>
          <a:prstGeom prst="rect">
            <a:avLst/>
          </a:prstGeom>
          <a:noFill/>
        </p:spPr>
        <p:txBody>
          <a:bodyPr wrap="none" rtlCol="0">
            <a:spAutoFit/>
          </a:bodyPr>
          <a:lstStyle/>
          <a:p>
            <a:pPr marL="742950" indent="-742950">
              <a:buFont typeface="+mj-lt"/>
              <a:buAutoNum type="arabicPeriod"/>
            </a:pPr>
            <a:r>
              <a:rPr lang="en-US" sz="4000">
                <a:latin typeface="Times New Roman" panose="02020603050405020304" pitchFamily="18" charset="0"/>
                <a:cs typeface="Times New Roman" panose="02020603050405020304" pitchFamily="18" charset="0"/>
              </a:rPr>
              <a:t>Phased Privileges</a:t>
            </a:r>
          </a:p>
          <a:p>
            <a:pPr marL="742950" indent="-742950">
              <a:buFont typeface="+mj-lt"/>
              <a:buAutoNum type="arabicPeriod"/>
            </a:pPr>
            <a:r>
              <a:rPr lang="en-US" sz="4000">
                <a:latin typeface="Times New Roman" panose="02020603050405020304" pitchFamily="18" charset="0"/>
                <a:cs typeface="Times New Roman" panose="02020603050405020304" pitchFamily="18" charset="0"/>
              </a:rPr>
              <a:t>Supervised Practice</a:t>
            </a:r>
          </a:p>
        </p:txBody>
      </p:sp>
    </p:spTree>
    <p:extLst>
      <p:ext uri="{BB962C8B-B14F-4D97-AF65-F5344CB8AC3E}">
        <p14:creationId xmlns:p14="http://schemas.microsoft.com/office/powerpoint/2010/main" val="7328491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14C178-D2DD-45B9-9622-0D90DFE820B8}"/>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260B4962-5FCB-0996-2E16-E2FB20C1FD5B}"/>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EBF9A077-FEB6-91DF-5D45-2530478099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66A668FA-C8EC-E1A8-8534-F47EB52F3E94}"/>
                </a:ext>
              </a:extLst>
            </p:cNvPr>
            <p:cNvSpPr txBox="1"/>
            <p:nvPr/>
          </p:nvSpPr>
          <p:spPr>
            <a:xfrm>
              <a:off x="1725733" y="791933"/>
              <a:ext cx="10176825"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the Oklahoma Graduated Driver License Program</a:t>
              </a:r>
            </a:p>
          </p:txBody>
        </p:sp>
      </p:grpSp>
      <p:sp>
        <p:nvSpPr>
          <p:cNvPr id="8" name="TextBox 7">
            <a:extLst>
              <a:ext uri="{FF2B5EF4-FFF2-40B4-BE49-F238E27FC236}">
                <a16:creationId xmlns:a16="http://schemas.microsoft.com/office/drawing/2014/main" id="{8316E86A-3DC0-572E-D213-9EBE49869031}"/>
              </a:ext>
            </a:extLst>
          </p:cNvPr>
          <p:cNvSpPr txBox="1"/>
          <p:nvPr/>
        </p:nvSpPr>
        <p:spPr>
          <a:xfrm>
            <a:off x="433137" y="1941095"/>
            <a:ext cx="11333747" cy="707886"/>
          </a:xfrm>
          <a:prstGeom prst="rect">
            <a:avLst/>
          </a:prstGeom>
          <a:noFill/>
        </p:spPr>
        <p:txBody>
          <a:bodyPr wrap="square" rtlCol="0">
            <a:spAutoFit/>
          </a:bodyPr>
          <a:lstStyle/>
          <a:p>
            <a:pPr>
              <a:spcBef>
                <a:spcPts val="1000"/>
              </a:spcBef>
              <a:buClrTx/>
              <a:buFontTx/>
              <a:buNone/>
            </a:pPr>
            <a:r>
              <a:rPr lang="en-US" altLang="en-US" sz="2000" dirty="0">
                <a:latin typeface="Times New Roman" panose="02020603050405020304" pitchFamily="18" charset="0"/>
                <a:cs typeface="Times New Roman" panose="02020603050405020304" pitchFamily="18" charset="0"/>
              </a:rPr>
              <a:t>Now that we have gotten an overview of the four phases of Oklahoma’s GDL program, it is now time to introduce you to the three primary benefits of the program. Those benefits are:</a:t>
            </a:r>
          </a:p>
        </p:txBody>
      </p:sp>
      <p:sp>
        <p:nvSpPr>
          <p:cNvPr id="2" name="Text Box 4">
            <a:extLst>
              <a:ext uri="{FF2B5EF4-FFF2-40B4-BE49-F238E27FC236}">
                <a16:creationId xmlns:a16="http://schemas.microsoft.com/office/drawing/2014/main" id="{95E591E5-A353-A7AA-7383-1328C2246472}"/>
              </a:ext>
            </a:extLst>
          </p:cNvPr>
          <p:cNvSpPr txBox="1">
            <a:spLocks noChangeArrowheads="1"/>
          </p:cNvSpPr>
          <p:nvPr/>
        </p:nvSpPr>
        <p:spPr bwMode="auto">
          <a:xfrm>
            <a:off x="0" y="1354137"/>
            <a:ext cx="12192000" cy="5254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0000" tIns="46800" rIns="90000" bIns="46800">
            <a:spAutoFit/>
          </a:bodyPr>
          <a:lstStyle>
            <a:defPPr>
              <a:defRPr lang="en-GB"/>
            </a:defPPr>
            <a:lvl1pPr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1pPr>
            <a:lvl2pPr marL="742950" indent="-28575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2pPr>
            <a:lvl3pPr marL="11430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3pPr>
            <a:lvl4pPr marL="16002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4pPr>
            <a:lvl5pPr marL="20574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5pPr>
            <a:lvl6pPr marL="22860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6pPr>
            <a:lvl7pPr marL="27432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7pPr>
            <a:lvl8pPr marL="32004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8pPr>
            <a:lvl9pPr marL="36576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9pPr>
          </a:lstStyle>
          <a:p>
            <a:pPr algn="ctr">
              <a:spcBef>
                <a:spcPts val="1125"/>
              </a:spcBef>
              <a:buClrTx/>
              <a:buFontTx/>
              <a:buNone/>
            </a:pPr>
            <a:r>
              <a:rPr lang="en-US" altLang="en-US" sz="2800" b="1">
                <a:solidFill>
                  <a:schemeClr val="tx1"/>
                </a:solidFill>
                <a:latin typeface="Times New Roman" panose="02020603050405020304" pitchFamily="18" charset="0"/>
              </a:rPr>
              <a:t>The Three Primary Benefits of Oklahoma’s GDL Program</a:t>
            </a:r>
          </a:p>
        </p:txBody>
      </p:sp>
      <p:sp>
        <p:nvSpPr>
          <p:cNvPr id="3" name="TextBox 2">
            <a:extLst>
              <a:ext uri="{FF2B5EF4-FFF2-40B4-BE49-F238E27FC236}">
                <a16:creationId xmlns:a16="http://schemas.microsoft.com/office/drawing/2014/main" id="{E08BE637-04D7-4354-89CB-E80A96035C43}"/>
              </a:ext>
            </a:extLst>
          </p:cNvPr>
          <p:cNvSpPr txBox="1"/>
          <p:nvPr/>
        </p:nvSpPr>
        <p:spPr>
          <a:xfrm>
            <a:off x="2391454" y="3202981"/>
            <a:ext cx="4996881" cy="1938992"/>
          </a:xfrm>
          <a:prstGeom prst="rect">
            <a:avLst/>
          </a:prstGeom>
          <a:noFill/>
        </p:spPr>
        <p:txBody>
          <a:bodyPr wrap="none" rtlCol="0">
            <a:spAutoFit/>
          </a:bodyPr>
          <a:lstStyle/>
          <a:p>
            <a:pPr marL="742950" indent="-742950">
              <a:buFont typeface="+mj-lt"/>
              <a:buAutoNum type="arabicPeriod"/>
            </a:pPr>
            <a:r>
              <a:rPr lang="en-US" sz="4000" dirty="0">
                <a:latin typeface="Times New Roman" panose="02020603050405020304" pitchFamily="18" charset="0"/>
                <a:cs typeface="Times New Roman" panose="02020603050405020304" pitchFamily="18" charset="0"/>
              </a:rPr>
              <a:t>Phased Privileges</a:t>
            </a:r>
          </a:p>
          <a:p>
            <a:pPr marL="742950" indent="-742950">
              <a:buFont typeface="+mj-lt"/>
              <a:buAutoNum type="arabicPeriod"/>
            </a:pPr>
            <a:r>
              <a:rPr lang="en-US" sz="4000" dirty="0">
                <a:latin typeface="Times New Roman" panose="02020603050405020304" pitchFamily="18" charset="0"/>
                <a:cs typeface="Times New Roman" panose="02020603050405020304" pitchFamily="18" charset="0"/>
              </a:rPr>
              <a:t>Supervised Practice</a:t>
            </a:r>
          </a:p>
          <a:p>
            <a:pPr marL="742950" indent="-742950">
              <a:buFont typeface="+mj-lt"/>
              <a:buAutoNum type="arabicPeriod"/>
            </a:pPr>
            <a:r>
              <a:rPr lang="en-US" sz="4000" dirty="0">
                <a:latin typeface="Times New Roman" panose="02020603050405020304" pitchFamily="18" charset="0"/>
                <a:cs typeface="Times New Roman" panose="02020603050405020304" pitchFamily="18" charset="0"/>
              </a:rPr>
              <a:t>Crash Reduction</a:t>
            </a:r>
          </a:p>
        </p:txBody>
      </p:sp>
    </p:spTree>
    <p:extLst>
      <p:ext uri="{BB962C8B-B14F-4D97-AF65-F5344CB8AC3E}">
        <p14:creationId xmlns:p14="http://schemas.microsoft.com/office/powerpoint/2010/main" val="2268846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E69848-E8DB-1E09-37B5-84DAB1D1CDBB}"/>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4D900DC2-AB0E-0BA0-4A41-DEC6E47FE4CD}"/>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CC539165-DF7B-6518-7AA5-B4EB17BDAD8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60DA9D43-C089-7C41-DB56-832AA415E66A}"/>
                </a:ext>
              </a:extLst>
            </p:cNvPr>
            <p:cNvSpPr txBox="1"/>
            <p:nvPr/>
          </p:nvSpPr>
          <p:spPr>
            <a:xfrm>
              <a:off x="1725733" y="791933"/>
              <a:ext cx="10176825"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the Oklahoma Graduated Driver License Program</a:t>
              </a:r>
            </a:p>
          </p:txBody>
        </p:sp>
      </p:grpSp>
      <p:sp>
        <p:nvSpPr>
          <p:cNvPr id="9" name="TextBox 8">
            <a:extLst>
              <a:ext uri="{FF2B5EF4-FFF2-40B4-BE49-F238E27FC236}">
                <a16:creationId xmlns:a16="http://schemas.microsoft.com/office/drawing/2014/main" id="{D068046B-1429-D4D3-36D1-A5CCD0531F73}"/>
              </a:ext>
            </a:extLst>
          </p:cNvPr>
          <p:cNvSpPr txBox="1"/>
          <p:nvPr/>
        </p:nvSpPr>
        <p:spPr>
          <a:xfrm>
            <a:off x="4469976" y="1374460"/>
            <a:ext cx="7566506" cy="4770537"/>
          </a:xfrm>
          <a:prstGeom prst="rect">
            <a:avLst/>
          </a:prstGeom>
          <a:noFill/>
        </p:spPr>
        <p:txBody>
          <a:bodyPr wrap="square" lIns="91440" tIns="45720" rIns="91440" bIns="45720" anchor="t">
            <a:spAutoFit/>
          </a:bodyPr>
          <a:lstStyle/>
          <a:p>
            <a:r>
              <a:rPr lang="en-US" sz="2000" dirty="0">
                <a:latin typeface="Times New Roman"/>
                <a:cs typeface="Times New Roman"/>
              </a:rPr>
              <a:t>The Oklahoma Graduated Driver License program is a game-changer for teen drivers, and its phased privileges are at the heart of its success! </a:t>
            </a:r>
            <a:endParaRPr lang="en-US" dirty="0">
              <a:latin typeface="Times New Roman"/>
              <a:cs typeface="Times New Roman"/>
            </a:endParaRPr>
          </a:p>
          <a:p>
            <a:endParaRPr lang="en-US" sz="800" dirty="0">
              <a:latin typeface="Times New Roman"/>
              <a:cs typeface="Times New Roman"/>
            </a:endParaRPr>
          </a:p>
          <a:p>
            <a:r>
              <a:rPr lang="en-US" sz="2000" dirty="0">
                <a:latin typeface="Times New Roman"/>
                <a:cs typeface="Times New Roman"/>
              </a:rPr>
              <a:t>By gradually introducing driving responsibilities—starting with a learner’s permit, progressing to an intermediate license with restrictions, and finally earning a full license—the GDL ensures that young drivers build confidence and competence at a pace that matches their development. </a:t>
            </a:r>
            <a:endParaRPr lang="en-US" dirty="0">
              <a:latin typeface="Times New Roman"/>
              <a:cs typeface="Times New Roman"/>
            </a:endParaRPr>
          </a:p>
          <a:p>
            <a:endParaRPr lang="en-US" sz="800" dirty="0">
              <a:latin typeface="Times New Roman"/>
              <a:cs typeface="Times New Roman"/>
            </a:endParaRPr>
          </a:p>
          <a:p>
            <a:r>
              <a:rPr lang="en-US" sz="2000" dirty="0">
                <a:latin typeface="Times New Roman"/>
                <a:cs typeface="Times New Roman"/>
              </a:rPr>
              <a:t>This structured approach isn’t about holding teens back; it’s about empowering them to master the road safely. Each phase allows them to tackle new challenges, like nighttime driving or carrying passengers, only when they’re ready. </a:t>
            </a:r>
            <a:endParaRPr lang="en-US" dirty="0">
              <a:latin typeface="Times New Roman"/>
              <a:cs typeface="Times New Roman"/>
            </a:endParaRPr>
          </a:p>
          <a:p>
            <a:endParaRPr lang="en-US" sz="800" dirty="0">
              <a:latin typeface="Times New Roman"/>
              <a:cs typeface="Times New Roman"/>
            </a:endParaRPr>
          </a:p>
          <a:p>
            <a:r>
              <a:rPr lang="en-US" sz="2000" dirty="0">
                <a:latin typeface="Times New Roman"/>
                <a:cs typeface="Times New Roman"/>
              </a:rPr>
              <a:t>This thoughtful progression fosters responsible decision-making and equips teens with the skills to navigate Oklahoma’s roads with confidence, protecting them and everyone around them.</a:t>
            </a:r>
            <a:endParaRPr lang="en-US" dirty="0">
              <a:latin typeface="Times New Roman"/>
              <a:cs typeface="Times New Roman"/>
            </a:endParaRPr>
          </a:p>
        </p:txBody>
      </p:sp>
      <p:sp>
        <p:nvSpPr>
          <p:cNvPr id="10" name="TextBox 9">
            <a:extLst>
              <a:ext uri="{FF2B5EF4-FFF2-40B4-BE49-F238E27FC236}">
                <a16:creationId xmlns:a16="http://schemas.microsoft.com/office/drawing/2014/main" id="{7EB087FE-D897-4457-5657-0551D04228C0}"/>
              </a:ext>
            </a:extLst>
          </p:cNvPr>
          <p:cNvSpPr txBox="1"/>
          <p:nvPr/>
        </p:nvSpPr>
        <p:spPr>
          <a:xfrm>
            <a:off x="423011" y="1450513"/>
            <a:ext cx="2864887"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Phased Privileges</a:t>
            </a:r>
          </a:p>
        </p:txBody>
      </p:sp>
      <p:grpSp>
        <p:nvGrpSpPr>
          <p:cNvPr id="2" name="Group 1">
            <a:extLst>
              <a:ext uri="{FF2B5EF4-FFF2-40B4-BE49-F238E27FC236}">
                <a16:creationId xmlns:a16="http://schemas.microsoft.com/office/drawing/2014/main" id="{E8B9816D-B0A7-4829-9B09-7041E2B3B917}"/>
              </a:ext>
            </a:extLst>
          </p:cNvPr>
          <p:cNvGrpSpPr/>
          <p:nvPr/>
        </p:nvGrpSpPr>
        <p:grpSpPr>
          <a:xfrm>
            <a:off x="456294" y="1710422"/>
            <a:ext cx="3771036" cy="4300110"/>
            <a:chOff x="548970" y="1463287"/>
            <a:chExt cx="3946090" cy="4887055"/>
          </a:xfrm>
        </p:grpSpPr>
        <p:sp>
          <p:nvSpPr>
            <p:cNvPr id="3" name="Arrow: Right 2">
              <a:extLst>
                <a:ext uri="{FF2B5EF4-FFF2-40B4-BE49-F238E27FC236}">
                  <a16:creationId xmlns:a16="http://schemas.microsoft.com/office/drawing/2014/main" id="{167B73C8-0D22-849D-F048-E0C1DE53F650}"/>
                </a:ext>
              </a:extLst>
            </p:cNvPr>
            <p:cNvSpPr/>
            <p:nvPr/>
          </p:nvSpPr>
          <p:spPr>
            <a:xfrm rot="18665617">
              <a:off x="264695" y="5173579"/>
              <a:ext cx="1461038" cy="892488"/>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Phase 1</a:t>
              </a:r>
            </a:p>
          </p:txBody>
        </p:sp>
        <p:sp>
          <p:nvSpPr>
            <p:cNvPr id="5" name="Arrow: Right 4">
              <a:extLst>
                <a:ext uri="{FF2B5EF4-FFF2-40B4-BE49-F238E27FC236}">
                  <a16:creationId xmlns:a16="http://schemas.microsoft.com/office/drawing/2014/main" id="{750DA007-E6D8-A421-ED4E-89945DAD1145}"/>
                </a:ext>
              </a:extLst>
            </p:cNvPr>
            <p:cNvSpPr/>
            <p:nvPr/>
          </p:nvSpPr>
          <p:spPr>
            <a:xfrm rot="18665617">
              <a:off x="1282562" y="4031574"/>
              <a:ext cx="1461038" cy="892488"/>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Phase 2</a:t>
              </a:r>
            </a:p>
          </p:txBody>
        </p:sp>
        <p:sp>
          <p:nvSpPr>
            <p:cNvPr id="7" name="Arrow: Right 6">
              <a:extLst>
                <a:ext uri="{FF2B5EF4-FFF2-40B4-BE49-F238E27FC236}">
                  <a16:creationId xmlns:a16="http://schemas.microsoft.com/office/drawing/2014/main" id="{0312118F-D4E2-4968-C1A1-BC037EB9BB04}"/>
                </a:ext>
              </a:extLst>
            </p:cNvPr>
            <p:cNvSpPr/>
            <p:nvPr/>
          </p:nvSpPr>
          <p:spPr>
            <a:xfrm rot="18665617">
              <a:off x="2300429" y="2889569"/>
              <a:ext cx="1461038" cy="892488"/>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Phase 3</a:t>
              </a:r>
            </a:p>
          </p:txBody>
        </p:sp>
        <p:sp>
          <p:nvSpPr>
            <p:cNvPr id="8" name="Arrow: Right 7">
              <a:extLst>
                <a:ext uri="{FF2B5EF4-FFF2-40B4-BE49-F238E27FC236}">
                  <a16:creationId xmlns:a16="http://schemas.microsoft.com/office/drawing/2014/main" id="{E21AEBDC-2EAC-75DC-B231-8ADFAF8F237A}"/>
                </a:ext>
              </a:extLst>
            </p:cNvPr>
            <p:cNvSpPr/>
            <p:nvPr/>
          </p:nvSpPr>
          <p:spPr>
            <a:xfrm rot="18665617">
              <a:off x="3318297" y="1747562"/>
              <a:ext cx="1461038" cy="892488"/>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Phase 4</a:t>
              </a:r>
            </a:p>
          </p:txBody>
        </p:sp>
      </p:grpSp>
    </p:spTree>
    <p:extLst>
      <p:ext uri="{BB962C8B-B14F-4D97-AF65-F5344CB8AC3E}">
        <p14:creationId xmlns:p14="http://schemas.microsoft.com/office/powerpoint/2010/main" val="15353690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F5127D-10E4-F01E-EEA9-3742E479BCE9}"/>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C535BC81-2E7C-2DD7-44F9-63B28FB5C7DD}"/>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E38B317F-2DC2-8DA2-C910-A61FBA2C38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34717C5E-44D3-224A-F8C7-242729423128}"/>
                </a:ext>
              </a:extLst>
            </p:cNvPr>
            <p:cNvSpPr txBox="1"/>
            <p:nvPr/>
          </p:nvSpPr>
          <p:spPr>
            <a:xfrm>
              <a:off x="1725733" y="791933"/>
              <a:ext cx="10176825"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the Oklahoma Graduated Driver License Program</a:t>
              </a:r>
            </a:p>
          </p:txBody>
        </p:sp>
      </p:grpSp>
      <p:sp>
        <p:nvSpPr>
          <p:cNvPr id="9" name="TextBox 8">
            <a:extLst>
              <a:ext uri="{FF2B5EF4-FFF2-40B4-BE49-F238E27FC236}">
                <a16:creationId xmlns:a16="http://schemas.microsoft.com/office/drawing/2014/main" id="{04A3E189-3DE5-B1C7-7628-B88321B89608}"/>
              </a:ext>
            </a:extLst>
          </p:cNvPr>
          <p:cNvSpPr txBox="1"/>
          <p:nvPr/>
        </p:nvSpPr>
        <p:spPr>
          <a:xfrm>
            <a:off x="4562652" y="1364163"/>
            <a:ext cx="6876588" cy="5262979"/>
          </a:xfrm>
          <a:prstGeom prst="rect">
            <a:avLst/>
          </a:prstGeom>
          <a:noFill/>
        </p:spPr>
        <p:txBody>
          <a:bodyPr wrap="square" lIns="91440" tIns="45720" rIns="91440" bIns="45720" anchor="t">
            <a:spAutoFit/>
          </a:bodyPr>
          <a:lstStyle/>
          <a:p>
            <a:r>
              <a:rPr lang="en-US" sz="2000" dirty="0">
                <a:latin typeface="Times New Roman"/>
                <a:cs typeface="Times New Roman"/>
              </a:rPr>
              <a:t>Supervised practice is an important piece of the Oklahoma GDL program, transforming nervous novices into skilled drivers through real-world experience under watchful eyes. </a:t>
            </a:r>
            <a:endParaRPr lang="en-US" dirty="0"/>
          </a:p>
          <a:p>
            <a:endParaRPr lang="en-US" sz="800" dirty="0">
              <a:latin typeface="Times New Roman"/>
              <a:cs typeface="Times New Roman"/>
            </a:endParaRPr>
          </a:p>
          <a:p>
            <a:r>
              <a:rPr lang="en-US" sz="2000" dirty="0">
                <a:latin typeface="Times New Roman"/>
                <a:cs typeface="Times New Roman"/>
              </a:rPr>
              <a:t>Requiring teens to log hours of supervised driving with a parent or guardian isn’t just a rule—it’s a lifeline. </a:t>
            </a:r>
            <a:endParaRPr lang="en-US" dirty="0">
              <a:latin typeface="Aptos" panose="02110004020202020204"/>
              <a:cs typeface="Times New Roman"/>
            </a:endParaRPr>
          </a:p>
          <a:p>
            <a:endParaRPr lang="en-US" sz="800" dirty="0">
              <a:latin typeface="Times New Roman"/>
              <a:cs typeface="Times New Roman"/>
            </a:endParaRPr>
          </a:p>
          <a:p>
            <a:r>
              <a:rPr lang="en-US" sz="2000" dirty="0">
                <a:latin typeface="Times New Roman"/>
                <a:cs typeface="Times New Roman"/>
              </a:rPr>
              <a:t>This hands-on guidance allows young drivers to encounter diverse road conditions, from rural Oklahoma highways to bustling city streets, while having an experienced mentor to correct mistakes and offer wisdom. It’s a chance to learn the nuances of defensive driving, anticipate hazards, and build muscle memory for safe habits. </a:t>
            </a:r>
            <a:endParaRPr lang="en-US" dirty="0">
              <a:latin typeface="Aptos" panose="02110004020202020204"/>
              <a:cs typeface="Times New Roman"/>
            </a:endParaRPr>
          </a:p>
          <a:p>
            <a:endParaRPr lang="en-US" sz="800" dirty="0">
              <a:latin typeface="Times New Roman"/>
              <a:cs typeface="Times New Roman"/>
            </a:endParaRPr>
          </a:p>
          <a:p>
            <a:r>
              <a:rPr lang="en-US" sz="2000" dirty="0">
                <a:latin typeface="Times New Roman"/>
                <a:cs typeface="Times New Roman"/>
              </a:rPr>
              <a:t>By prioritizing supervised practice, the GDL program ensures that teens aren’t thrown into the driver’s seat unprepared, giving them the tools and the time to become confident, capable drivers who prioritize safety.</a:t>
            </a:r>
            <a:endParaRPr lang="en-US" dirty="0"/>
          </a:p>
        </p:txBody>
      </p:sp>
      <p:sp>
        <p:nvSpPr>
          <p:cNvPr id="10" name="TextBox 9">
            <a:extLst>
              <a:ext uri="{FF2B5EF4-FFF2-40B4-BE49-F238E27FC236}">
                <a16:creationId xmlns:a16="http://schemas.microsoft.com/office/drawing/2014/main" id="{7D676DE5-FE5B-A75B-A396-DD9CF9A987E1}"/>
              </a:ext>
            </a:extLst>
          </p:cNvPr>
          <p:cNvSpPr txBox="1"/>
          <p:nvPr/>
        </p:nvSpPr>
        <p:spPr>
          <a:xfrm>
            <a:off x="708570" y="1433029"/>
            <a:ext cx="3223959"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Supervised Practice</a:t>
            </a:r>
          </a:p>
        </p:txBody>
      </p:sp>
      <p:pic>
        <p:nvPicPr>
          <p:cNvPr id="2" name="Picture 1">
            <a:extLst>
              <a:ext uri="{FF2B5EF4-FFF2-40B4-BE49-F238E27FC236}">
                <a16:creationId xmlns:a16="http://schemas.microsoft.com/office/drawing/2014/main" id="{4F536844-4079-4B6A-0BF5-49B5DBFF1676}"/>
              </a:ext>
            </a:extLst>
          </p:cNvPr>
          <p:cNvPicPr>
            <a:picLocks noChangeAspect="1"/>
          </p:cNvPicPr>
          <p:nvPr/>
        </p:nvPicPr>
        <p:blipFill>
          <a:blip r:embed="rId3"/>
          <a:stretch>
            <a:fillRect/>
          </a:stretch>
        </p:blipFill>
        <p:spPr>
          <a:xfrm>
            <a:off x="225639" y="2035141"/>
            <a:ext cx="4189822" cy="2281597"/>
          </a:xfrm>
          <a:prstGeom prst="rect">
            <a:avLst/>
          </a:prstGeom>
        </p:spPr>
      </p:pic>
    </p:spTree>
    <p:extLst>
      <p:ext uri="{BB962C8B-B14F-4D97-AF65-F5344CB8AC3E}">
        <p14:creationId xmlns:p14="http://schemas.microsoft.com/office/powerpoint/2010/main" val="12230374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0553A4-E7AD-2CE1-E717-5E5478CE5A5A}"/>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DEEEEACB-088E-B755-35FF-1F8D7FAFB8CF}"/>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941877E4-D7BD-8039-1913-6C0B45C2481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EE10E2BE-7669-E371-95F7-66C2FE842401}"/>
                </a:ext>
              </a:extLst>
            </p:cNvPr>
            <p:cNvSpPr txBox="1"/>
            <p:nvPr/>
          </p:nvSpPr>
          <p:spPr>
            <a:xfrm>
              <a:off x="1725733" y="791933"/>
              <a:ext cx="10176825"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the Oklahoma Graduated Driver License Program</a:t>
              </a:r>
            </a:p>
          </p:txBody>
        </p:sp>
      </p:grpSp>
      <p:sp>
        <p:nvSpPr>
          <p:cNvPr id="9" name="TextBox 8">
            <a:extLst>
              <a:ext uri="{FF2B5EF4-FFF2-40B4-BE49-F238E27FC236}">
                <a16:creationId xmlns:a16="http://schemas.microsoft.com/office/drawing/2014/main" id="{90E25728-C15B-27BF-4BCC-70B623A0AA19}"/>
              </a:ext>
            </a:extLst>
          </p:cNvPr>
          <p:cNvSpPr txBox="1"/>
          <p:nvPr/>
        </p:nvSpPr>
        <p:spPr>
          <a:xfrm>
            <a:off x="4171354" y="1642188"/>
            <a:ext cx="7412048" cy="4585871"/>
          </a:xfrm>
          <a:prstGeom prst="rect">
            <a:avLst/>
          </a:prstGeom>
          <a:noFill/>
        </p:spPr>
        <p:txBody>
          <a:bodyPr wrap="square" lIns="91440" tIns="45720" rIns="91440" bIns="45720" anchor="t">
            <a:spAutoFit/>
          </a:bodyPr>
          <a:lstStyle/>
          <a:p>
            <a:r>
              <a:rPr lang="en-US" sz="2000" dirty="0">
                <a:latin typeface="Times New Roman"/>
                <a:cs typeface="Times New Roman"/>
              </a:rPr>
              <a:t>The Oklahoma GDL program is a proven lifesaver, slashing crash rates among teen drivers and making our roads safer for everyone. </a:t>
            </a:r>
            <a:endParaRPr lang="en-US" dirty="0">
              <a:latin typeface="Times New Roman"/>
              <a:cs typeface="Times New Roman"/>
            </a:endParaRPr>
          </a:p>
          <a:p>
            <a:endParaRPr lang="en-US" sz="800" dirty="0">
              <a:latin typeface="Times New Roman"/>
              <a:cs typeface="Times New Roman"/>
            </a:endParaRPr>
          </a:p>
          <a:p>
            <a:r>
              <a:rPr lang="en-US" sz="2000" dirty="0">
                <a:latin typeface="Times New Roman"/>
                <a:cs typeface="Times New Roman"/>
              </a:rPr>
              <a:t>Statistics show that GDL systems significantly reduce the risk of collisions for young drivers, who are often vulnerable due to inexperience. </a:t>
            </a:r>
            <a:endParaRPr lang="en-US" dirty="0">
              <a:latin typeface="Times New Roman"/>
              <a:cs typeface="Times New Roman"/>
            </a:endParaRPr>
          </a:p>
          <a:p>
            <a:endParaRPr lang="en-US" sz="800" dirty="0">
              <a:latin typeface="Times New Roman"/>
              <a:cs typeface="Times New Roman"/>
            </a:endParaRPr>
          </a:p>
          <a:p>
            <a:r>
              <a:rPr lang="en-US" sz="2000" dirty="0">
                <a:latin typeface="Times New Roman"/>
                <a:cs typeface="Times New Roman"/>
              </a:rPr>
              <a:t>By enforcing restrictions like limiting nighttime driving and passenger numbers, the program minimizes high-risk scenarios where crashes are most likely to occur. </a:t>
            </a:r>
            <a:endParaRPr lang="en-US" dirty="0">
              <a:latin typeface="Aptos" panose="02110004020202020204"/>
              <a:cs typeface="Times New Roman"/>
            </a:endParaRPr>
          </a:p>
          <a:p>
            <a:endParaRPr lang="en-US" sz="800" dirty="0">
              <a:latin typeface="Times New Roman"/>
              <a:cs typeface="Times New Roman"/>
            </a:endParaRPr>
          </a:p>
          <a:p>
            <a:r>
              <a:rPr lang="en-US" sz="2000" dirty="0">
                <a:latin typeface="Times New Roman"/>
                <a:cs typeface="Times New Roman"/>
              </a:rPr>
              <a:t>This isn’t just about numbers—it’s about saving lives, sparing families heartbreak, and giving teens the chance to grow into adulthood safely. </a:t>
            </a:r>
            <a:endParaRPr lang="en-US" dirty="0">
              <a:latin typeface="Aptos" panose="02110004020202020204"/>
              <a:cs typeface="Times New Roman"/>
            </a:endParaRPr>
          </a:p>
          <a:p>
            <a:endParaRPr lang="en-US" sz="800" dirty="0">
              <a:latin typeface="Times New Roman"/>
              <a:cs typeface="Times New Roman"/>
            </a:endParaRPr>
          </a:p>
          <a:p>
            <a:r>
              <a:rPr lang="en-US" sz="2000" dirty="0">
                <a:latin typeface="Times New Roman"/>
                <a:cs typeface="Times New Roman"/>
              </a:rPr>
              <a:t>The GDL’s success in crash reduction is a testament to its power to protect our youth, ensuring they can enjoy the freedom of driving without the devastating consequences of preventable collisions.</a:t>
            </a:r>
            <a:endParaRPr lang="en-US" dirty="0"/>
          </a:p>
        </p:txBody>
      </p:sp>
      <p:sp>
        <p:nvSpPr>
          <p:cNvPr id="10" name="TextBox 9">
            <a:extLst>
              <a:ext uri="{FF2B5EF4-FFF2-40B4-BE49-F238E27FC236}">
                <a16:creationId xmlns:a16="http://schemas.microsoft.com/office/drawing/2014/main" id="{94C5C61C-ADD8-CD6D-8184-E5E98A443873}"/>
              </a:ext>
            </a:extLst>
          </p:cNvPr>
          <p:cNvSpPr txBox="1"/>
          <p:nvPr/>
        </p:nvSpPr>
        <p:spPr>
          <a:xfrm>
            <a:off x="695578" y="1490367"/>
            <a:ext cx="2789546"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Crash Reduction</a:t>
            </a:r>
          </a:p>
        </p:txBody>
      </p:sp>
      <p:pic>
        <p:nvPicPr>
          <p:cNvPr id="2" name="Picture 1" descr="Image result for a crash is not an accident">
            <a:extLst>
              <a:ext uri="{FF2B5EF4-FFF2-40B4-BE49-F238E27FC236}">
                <a16:creationId xmlns:a16="http://schemas.microsoft.com/office/drawing/2014/main" id="{993F6215-4946-1947-DE62-3CC2C2629EC0}"/>
              </a:ext>
            </a:extLst>
          </p:cNvPr>
          <p:cNvPicPr>
            <a:picLocks noChangeAspect="1"/>
          </p:cNvPicPr>
          <p:nvPr/>
        </p:nvPicPr>
        <p:blipFill>
          <a:blip r:embed="rId3"/>
          <a:stretch>
            <a:fillRect/>
          </a:stretch>
        </p:blipFill>
        <p:spPr>
          <a:xfrm>
            <a:off x="347276" y="2149818"/>
            <a:ext cx="3486150" cy="2228850"/>
          </a:xfrm>
          <a:prstGeom prst="rect">
            <a:avLst/>
          </a:prstGeom>
        </p:spPr>
      </p:pic>
    </p:spTree>
    <p:extLst>
      <p:ext uri="{BB962C8B-B14F-4D97-AF65-F5344CB8AC3E}">
        <p14:creationId xmlns:p14="http://schemas.microsoft.com/office/powerpoint/2010/main" val="27298885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39A58F-E4B7-0209-E177-7E17C9C4E773}"/>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C5CC5307-2532-E1D8-07D4-59CD3D69FE76}"/>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EA57683D-77D4-EF27-0B61-7B65C9923C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590C3C9B-5E65-7D70-876F-9F4D216235DC}"/>
                </a:ext>
              </a:extLst>
            </p:cNvPr>
            <p:cNvSpPr txBox="1"/>
            <p:nvPr/>
          </p:nvSpPr>
          <p:spPr>
            <a:xfrm>
              <a:off x="1725733" y="791933"/>
              <a:ext cx="10176825"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the Oklahoma Graduated Driver License Program</a:t>
              </a:r>
            </a:p>
          </p:txBody>
        </p:sp>
      </p:grpSp>
      <p:sp>
        <p:nvSpPr>
          <p:cNvPr id="8" name="TextBox 7">
            <a:extLst>
              <a:ext uri="{FF2B5EF4-FFF2-40B4-BE49-F238E27FC236}">
                <a16:creationId xmlns:a16="http://schemas.microsoft.com/office/drawing/2014/main" id="{6FB3B0D8-4902-2206-3475-17C003A2D87C}"/>
              </a:ext>
            </a:extLst>
          </p:cNvPr>
          <p:cNvSpPr txBox="1"/>
          <p:nvPr/>
        </p:nvSpPr>
        <p:spPr>
          <a:xfrm>
            <a:off x="3254295" y="1840794"/>
            <a:ext cx="8585154" cy="4893647"/>
          </a:xfrm>
          <a:prstGeom prst="rect">
            <a:avLst/>
          </a:prstGeom>
          <a:noFill/>
        </p:spPr>
        <p:txBody>
          <a:bodyPr wrap="square" lIns="91440" tIns="45720" rIns="91440" bIns="45720" rtlCol="0" anchor="t">
            <a:spAutoFit/>
          </a:bodyPr>
          <a:lstStyle/>
          <a:p>
            <a:r>
              <a:rPr lang="en-US" sz="2000" dirty="0">
                <a:latin typeface="Times New Roman"/>
                <a:cs typeface="Times New Roman"/>
              </a:rPr>
              <a:t>Driver education is the centerpiece of Oklahoma’s Graduated Driver License (GDL) program, equipping young drivers with the knowledge, skills, and judgment needed to navigate the road safely. </a:t>
            </a:r>
          </a:p>
          <a:p>
            <a:endParaRPr lang="en-US" sz="1600" dirty="0">
              <a:latin typeface="Times New Roman"/>
              <a:cs typeface="Times New Roman"/>
            </a:endParaRPr>
          </a:p>
          <a:p>
            <a:r>
              <a:rPr lang="en-US" sz="2000" dirty="0">
                <a:latin typeface="Times New Roman"/>
                <a:cs typeface="Times New Roman"/>
              </a:rPr>
              <a:t>By blending classroom instruction with hands-on practice, driver education instills critical habits—like defensive driving, hazard awareness, and adherence to traffic laws—that reduce the risk of crashes, which are a leading cause of death for teens. </a:t>
            </a:r>
            <a:endParaRPr lang="en-US" sz="2000" dirty="0">
              <a:latin typeface="Aptos" panose="02110004020202020204"/>
              <a:cs typeface="Times New Roman"/>
            </a:endParaRPr>
          </a:p>
          <a:p>
            <a:endParaRPr lang="en-US" sz="1600" dirty="0">
              <a:latin typeface="Times New Roman"/>
              <a:cs typeface="Times New Roman"/>
            </a:endParaRPr>
          </a:p>
          <a:p>
            <a:r>
              <a:rPr lang="en-US" sz="2000" dirty="0">
                <a:latin typeface="Times New Roman"/>
                <a:cs typeface="Times New Roman"/>
              </a:rPr>
              <a:t>Under the GDL framework, this education is not a one-time event but a structured journey, guiding novices through progressive stages of supervised driving, restricted privileges, and eventual full licensure. </a:t>
            </a:r>
            <a:endParaRPr lang="en-US" sz="2000" dirty="0">
              <a:latin typeface="Aptos" panose="02110004020202020204"/>
              <a:cs typeface="Times New Roman"/>
            </a:endParaRPr>
          </a:p>
          <a:p>
            <a:endParaRPr lang="en-US" sz="1600" dirty="0">
              <a:latin typeface="Times New Roman"/>
              <a:cs typeface="Times New Roman"/>
            </a:endParaRPr>
          </a:p>
          <a:p>
            <a:r>
              <a:rPr lang="en-US" sz="2000" dirty="0">
                <a:latin typeface="Times New Roman"/>
                <a:cs typeface="Times New Roman"/>
              </a:rPr>
              <a:t>Passionate, engaging instruction empowers teens to make responsible choices, fostering a culture of safety that protects not just them but every Oklahoman sharing the road. It’s more than a program—it’s a lifeline for our youth and our communities.</a:t>
            </a:r>
            <a:endParaRPr lang="en-US" sz="2000" dirty="0"/>
          </a:p>
        </p:txBody>
      </p:sp>
      <p:sp>
        <p:nvSpPr>
          <p:cNvPr id="2" name="Text Box 4">
            <a:extLst>
              <a:ext uri="{FF2B5EF4-FFF2-40B4-BE49-F238E27FC236}">
                <a16:creationId xmlns:a16="http://schemas.microsoft.com/office/drawing/2014/main" id="{7C183653-7684-8138-C582-E117CA9B1D6C}"/>
              </a:ext>
            </a:extLst>
          </p:cNvPr>
          <p:cNvSpPr txBox="1">
            <a:spLocks noChangeArrowheads="1"/>
          </p:cNvSpPr>
          <p:nvPr/>
        </p:nvSpPr>
        <p:spPr bwMode="auto">
          <a:xfrm>
            <a:off x="0" y="1354137"/>
            <a:ext cx="12192000" cy="5254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0000" tIns="46800" rIns="90000" bIns="46800">
            <a:spAutoFit/>
          </a:bodyPr>
          <a:lstStyle>
            <a:defPPr>
              <a:defRPr lang="en-GB"/>
            </a:defPPr>
            <a:lvl1pPr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1pPr>
            <a:lvl2pPr marL="742950" indent="-28575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2pPr>
            <a:lvl3pPr marL="11430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3pPr>
            <a:lvl4pPr marL="16002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4pPr>
            <a:lvl5pPr marL="20574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5pPr>
            <a:lvl6pPr marL="22860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6pPr>
            <a:lvl7pPr marL="27432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7pPr>
            <a:lvl8pPr marL="32004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8pPr>
            <a:lvl9pPr marL="36576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9pPr>
          </a:lstStyle>
          <a:p>
            <a:pPr algn="ctr">
              <a:spcBef>
                <a:spcPts val="1125"/>
              </a:spcBef>
              <a:buClrTx/>
              <a:buFontTx/>
              <a:buNone/>
            </a:pPr>
            <a:r>
              <a:rPr lang="en-US" altLang="en-US" sz="2800" b="1" dirty="0">
                <a:solidFill>
                  <a:schemeClr val="tx1"/>
                </a:solidFill>
                <a:latin typeface="Times New Roman" panose="02020603050405020304" pitchFamily="18" charset="0"/>
              </a:rPr>
              <a:t>The Role of Driver Education in Oklahoma’s GDL Program.</a:t>
            </a:r>
          </a:p>
        </p:txBody>
      </p:sp>
      <p:pic>
        <p:nvPicPr>
          <p:cNvPr id="3" name="Picture 2">
            <a:extLst>
              <a:ext uri="{FF2B5EF4-FFF2-40B4-BE49-F238E27FC236}">
                <a16:creationId xmlns:a16="http://schemas.microsoft.com/office/drawing/2014/main" id="{75FE7075-96BA-A696-33D1-A1D701C92566}"/>
              </a:ext>
            </a:extLst>
          </p:cNvPr>
          <p:cNvPicPr>
            <a:picLocks noChangeAspect="1"/>
          </p:cNvPicPr>
          <p:nvPr/>
        </p:nvPicPr>
        <p:blipFill>
          <a:blip r:embed="rId3"/>
          <a:stretch>
            <a:fillRect/>
          </a:stretch>
        </p:blipFill>
        <p:spPr>
          <a:xfrm>
            <a:off x="227408" y="1878340"/>
            <a:ext cx="2674336" cy="2688885"/>
          </a:xfrm>
          <a:prstGeom prst="rect">
            <a:avLst/>
          </a:prstGeom>
        </p:spPr>
      </p:pic>
    </p:spTree>
    <p:extLst>
      <p:ext uri="{BB962C8B-B14F-4D97-AF65-F5344CB8AC3E}">
        <p14:creationId xmlns:p14="http://schemas.microsoft.com/office/powerpoint/2010/main" val="5323240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1BA63D-F6CC-7DFD-E652-B9A152F10D06}"/>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E726C79B-43C2-797D-DBEE-05D54A2BBB5A}"/>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3EB03275-C0DA-833C-2E1F-8055A0B45D1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96340AA0-63B4-260A-2CC7-DC97F7AAD8FC}"/>
                </a:ext>
              </a:extLst>
            </p:cNvPr>
            <p:cNvSpPr txBox="1"/>
            <p:nvPr/>
          </p:nvSpPr>
          <p:spPr>
            <a:xfrm>
              <a:off x="1725733" y="791933"/>
              <a:ext cx="10176825"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the Oklahoma Graduated Driver License Program</a:t>
              </a:r>
            </a:p>
          </p:txBody>
        </p:sp>
      </p:grpSp>
      <p:sp>
        <p:nvSpPr>
          <p:cNvPr id="8" name="TextBox 7">
            <a:extLst>
              <a:ext uri="{FF2B5EF4-FFF2-40B4-BE49-F238E27FC236}">
                <a16:creationId xmlns:a16="http://schemas.microsoft.com/office/drawing/2014/main" id="{A305508C-76BE-F100-2576-5351B6354568}"/>
              </a:ext>
            </a:extLst>
          </p:cNvPr>
          <p:cNvSpPr txBox="1"/>
          <p:nvPr/>
        </p:nvSpPr>
        <p:spPr>
          <a:xfrm>
            <a:off x="4708684" y="1895375"/>
            <a:ext cx="7356820" cy="4724370"/>
          </a:xfrm>
          <a:prstGeom prst="rect">
            <a:avLst/>
          </a:prstGeom>
          <a:noFill/>
        </p:spPr>
        <p:txBody>
          <a:bodyPr wrap="square" lIns="91440" tIns="45720" rIns="91440" bIns="45720" rtlCol="0" anchor="t">
            <a:spAutoFit/>
          </a:bodyPr>
          <a:lstStyle/>
          <a:p>
            <a:r>
              <a:rPr lang="en-US" sz="2000" dirty="0">
                <a:latin typeface="Times New Roman"/>
                <a:cs typeface="Times New Roman"/>
              </a:rPr>
              <a:t>Parents play a pivotal role in the success of Oklahoma’s Graduated Driver License (GDL) program, serving as the cornerstone of their teen’s journey to becoming a safe, responsible driver. </a:t>
            </a:r>
            <a:endParaRPr lang="en-US" dirty="0"/>
          </a:p>
          <a:p>
            <a:endParaRPr lang="en-US" sz="700" dirty="0">
              <a:latin typeface="Times New Roman"/>
              <a:cs typeface="Times New Roman"/>
            </a:endParaRPr>
          </a:p>
          <a:p>
            <a:r>
              <a:rPr lang="en-US" sz="2000" dirty="0">
                <a:latin typeface="Times New Roman"/>
                <a:cs typeface="Times New Roman"/>
              </a:rPr>
              <a:t>Beyond simply signing forms, parents are entrusted with actively guiding their teens through each GDL phase, ensuring compliance with restrictions like nighttime driving limits and passenger rules. </a:t>
            </a:r>
            <a:endParaRPr lang="en-US" dirty="0">
              <a:latin typeface="Aptos" panose="02110004020202020204"/>
              <a:cs typeface="Times New Roman"/>
            </a:endParaRPr>
          </a:p>
          <a:p>
            <a:endParaRPr lang="en-US" sz="700" dirty="0">
              <a:latin typeface="Times New Roman"/>
              <a:cs typeface="Times New Roman"/>
            </a:endParaRPr>
          </a:p>
          <a:p>
            <a:r>
              <a:rPr lang="en-US" sz="2000" dirty="0">
                <a:latin typeface="Times New Roman"/>
                <a:cs typeface="Times New Roman"/>
              </a:rPr>
              <a:t>This responsibility demands hands-on involvement—supervising practice drives, modeling safe driving habits, and setting clear expectations for road behavior. </a:t>
            </a:r>
            <a:endParaRPr lang="en-US" dirty="0">
              <a:latin typeface="Aptos" panose="02110004020202020204"/>
              <a:cs typeface="Times New Roman"/>
            </a:endParaRPr>
          </a:p>
          <a:p>
            <a:endParaRPr lang="en-US" sz="700" dirty="0">
              <a:latin typeface="Times New Roman"/>
              <a:cs typeface="Times New Roman"/>
            </a:endParaRPr>
          </a:p>
          <a:p>
            <a:r>
              <a:rPr lang="en-US" sz="2000" dirty="0">
                <a:latin typeface="Times New Roman"/>
                <a:cs typeface="Times New Roman"/>
              </a:rPr>
              <a:t>By engaging in open conversations about the risks of distracted driving, speeding, and impaired driving, parents can instill lifelong skills that prioritize safety. Their commitment not only reinforces the GDL’s structure but also protects their teens and others on the road, shaping a generation of confident, cautious drivers.</a:t>
            </a:r>
            <a:endParaRPr lang="en-US" dirty="0"/>
          </a:p>
        </p:txBody>
      </p:sp>
      <p:sp>
        <p:nvSpPr>
          <p:cNvPr id="2" name="Text Box 4">
            <a:extLst>
              <a:ext uri="{FF2B5EF4-FFF2-40B4-BE49-F238E27FC236}">
                <a16:creationId xmlns:a16="http://schemas.microsoft.com/office/drawing/2014/main" id="{61CF54D7-79CE-7728-BB31-5CDD7C27565C}"/>
              </a:ext>
            </a:extLst>
          </p:cNvPr>
          <p:cNvSpPr txBox="1">
            <a:spLocks noChangeArrowheads="1"/>
          </p:cNvSpPr>
          <p:nvPr/>
        </p:nvSpPr>
        <p:spPr bwMode="auto">
          <a:xfrm>
            <a:off x="0" y="1354137"/>
            <a:ext cx="12192000" cy="5254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0000" tIns="46800" rIns="90000" bIns="46800">
            <a:spAutoFit/>
          </a:bodyPr>
          <a:lstStyle>
            <a:defPPr>
              <a:defRPr lang="en-GB"/>
            </a:defPPr>
            <a:lvl1pPr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1pPr>
            <a:lvl2pPr marL="742950" indent="-28575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2pPr>
            <a:lvl3pPr marL="11430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3pPr>
            <a:lvl4pPr marL="16002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4pPr>
            <a:lvl5pPr marL="20574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5pPr>
            <a:lvl6pPr marL="22860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6pPr>
            <a:lvl7pPr marL="27432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7pPr>
            <a:lvl8pPr marL="32004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8pPr>
            <a:lvl9pPr marL="36576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9pPr>
          </a:lstStyle>
          <a:p>
            <a:pPr algn="ctr">
              <a:spcBef>
                <a:spcPts val="1125"/>
              </a:spcBef>
              <a:buClrTx/>
              <a:buFontTx/>
              <a:buNone/>
            </a:pPr>
            <a:r>
              <a:rPr lang="en-US" altLang="en-US" sz="2800" b="1" dirty="0">
                <a:solidFill>
                  <a:schemeClr val="tx1"/>
                </a:solidFill>
                <a:latin typeface="Times New Roman" panose="02020603050405020304" pitchFamily="18" charset="0"/>
              </a:rPr>
              <a:t>Parental Responsibilities in Oklahoma’s GDL Program</a:t>
            </a:r>
          </a:p>
        </p:txBody>
      </p:sp>
      <p:pic>
        <p:nvPicPr>
          <p:cNvPr id="5" name="Picture 4">
            <a:extLst>
              <a:ext uri="{FF2B5EF4-FFF2-40B4-BE49-F238E27FC236}">
                <a16:creationId xmlns:a16="http://schemas.microsoft.com/office/drawing/2014/main" id="{C9DEA801-CA68-F8AE-9B86-BA5337847712}"/>
              </a:ext>
            </a:extLst>
          </p:cNvPr>
          <p:cNvPicPr>
            <a:picLocks noChangeAspect="1"/>
          </p:cNvPicPr>
          <p:nvPr/>
        </p:nvPicPr>
        <p:blipFill>
          <a:blip r:embed="rId3"/>
          <a:stretch>
            <a:fillRect/>
          </a:stretch>
        </p:blipFill>
        <p:spPr>
          <a:xfrm>
            <a:off x="467467" y="1936472"/>
            <a:ext cx="4022055" cy="2530543"/>
          </a:xfrm>
          <a:prstGeom prst="rect">
            <a:avLst/>
          </a:prstGeom>
        </p:spPr>
      </p:pic>
    </p:spTree>
    <p:extLst>
      <p:ext uri="{BB962C8B-B14F-4D97-AF65-F5344CB8AC3E}">
        <p14:creationId xmlns:p14="http://schemas.microsoft.com/office/powerpoint/2010/main" val="36571835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17738F-4A2B-01F5-D0FE-F18E981FDF08}"/>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A8CD787E-88A8-F779-1446-19032810E72A}"/>
              </a:ext>
            </a:extLst>
          </p:cNvPr>
          <p:cNvGrpSpPr/>
          <p:nvPr/>
        </p:nvGrpSpPr>
        <p:grpSpPr>
          <a:xfrm>
            <a:off x="0" y="0"/>
            <a:ext cx="12192000" cy="1354137"/>
            <a:chOff x="0" y="0"/>
            <a:chExt cx="12192000" cy="1354137"/>
          </a:xfrm>
        </p:grpSpPr>
        <p:pic>
          <p:nvPicPr>
            <p:cNvPr id="1026" name="Picture 2">
              <a:extLst>
                <a:ext uri="{FF2B5EF4-FFF2-40B4-BE49-F238E27FC236}">
                  <a16:creationId xmlns:a16="http://schemas.microsoft.com/office/drawing/2014/main" id="{2C878CC5-34BB-A258-016E-B6FFA550325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59CDDC52-9A56-A390-EC8D-015AFD57191D}"/>
                </a:ext>
              </a:extLst>
            </p:cNvPr>
            <p:cNvSpPr txBox="1"/>
            <p:nvPr/>
          </p:nvSpPr>
          <p:spPr>
            <a:xfrm>
              <a:off x="1725733" y="791933"/>
              <a:ext cx="10176825"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the Oklahoma Graduated Driver License Program</a:t>
              </a:r>
            </a:p>
          </p:txBody>
        </p:sp>
      </p:grpSp>
      <p:sp>
        <p:nvSpPr>
          <p:cNvPr id="2" name="Text Box 4">
            <a:extLst>
              <a:ext uri="{FF2B5EF4-FFF2-40B4-BE49-F238E27FC236}">
                <a16:creationId xmlns:a16="http://schemas.microsoft.com/office/drawing/2014/main" id="{2427A570-EBE9-8DFA-B54D-A2DBBEA9B18C}"/>
              </a:ext>
            </a:extLst>
          </p:cNvPr>
          <p:cNvSpPr txBox="1">
            <a:spLocks noChangeArrowheads="1"/>
          </p:cNvSpPr>
          <p:nvPr/>
        </p:nvSpPr>
        <p:spPr bwMode="auto">
          <a:xfrm>
            <a:off x="0" y="1354137"/>
            <a:ext cx="12192000" cy="5254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0000" tIns="46800" rIns="90000" bIns="46800">
            <a:spAutoFit/>
          </a:bodyPr>
          <a:lstStyle>
            <a:defPPr>
              <a:defRPr lang="en-GB"/>
            </a:defPPr>
            <a:lvl1pPr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1pPr>
            <a:lvl2pPr marL="742950" indent="-28575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2pPr>
            <a:lvl3pPr marL="11430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3pPr>
            <a:lvl4pPr marL="16002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4pPr>
            <a:lvl5pPr marL="2057400" indent="-228600" algn="l" defTabSz="457200" rtl="0" fontAlgn="base">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icrosoft YaHei" panose="020B0503020204020204" pitchFamily="34" charset="-122"/>
                <a:cs typeface="+mn-cs"/>
              </a:defRPr>
            </a:lvl5pPr>
            <a:lvl6pPr marL="22860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6pPr>
            <a:lvl7pPr marL="27432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7pPr>
            <a:lvl8pPr marL="32004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8pPr>
            <a:lvl9pPr marL="36576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9pPr>
          </a:lstStyle>
          <a:p>
            <a:pPr algn="ctr">
              <a:spcBef>
                <a:spcPts val="1125"/>
              </a:spcBef>
              <a:buClrTx/>
              <a:buFontTx/>
              <a:buNone/>
            </a:pPr>
            <a:r>
              <a:rPr lang="en-US" altLang="en-US" sz="2800" b="1" dirty="0">
                <a:solidFill>
                  <a:schemeClr val="tx1"/>
                </a:solidFill>
                <a:latin typeface="Times New Roman" panose="02020603050405020304" pitchFamily="18" charset="0"/>
              </a:rPr>
              <a:t>Supplemental Resources For Your Benefit</a:t>
            </a:r>
          </a:p>
        </p:txBody>
      </p:sp>
      <p:sp>
        <p:nvSpPr>
          <p:cNvPr id="7" name="TextBox 6">
            <a:extLst>
              <a:ext uri="{FF2B5EF4-FFF2-40B4-BE49-F238E27FC236}">
                <a16:creationId xmlns:a16="http://schemas.microsoft.com/office/drawing/2014/main" id="{5481D07D-73B8-479D-06B0-35BAEB904528}"/>
              </a:ext>
            </a:extLst>
          </p:cNvPr>
          <p:cNvSpPr txBox="1"/>
          <p:nvPr/>
        </p:nvSpPr>
        <p:spPr>
          <a:xfrm>
            <a:off x="1311442" y="2551837"/>
            <a:ext cx="10142621" cy="2585323"/>
          </a:xfrm>
          <a:prstGeom prst="rect">
            <a:avLst/>
          </a:prstGeom>
          <a:noFill/>
        </p:spPr>
        <p:txBody>
          <a:bodyPr wrap="square">
            <a:spAutoFit/>
          </a:bodyPr>
          <a:lstStyle/>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Unit 1 Summary Handout – Printing out this handout and having it available for review will assist you when you complete the review questions for Unit 1.</a:t>
            </a:r>
          </a:p>
          <a:p>
            <a:pPr marL="285750" indent="-285750">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Oklahoma Teen Driving Page - </a:t>
            </a:r>
            <a:r>
              <a:rPr lang="en-US" dirty="0">
                <a:latin typeface="Times New Roman" panose="02020603050405020304" pitchFamily="18" charset="0"/>
                <a:cs typeface="Times New Roman" panose="02020603050405020304" pitchFamily="18" charset="0"/>
                <a:hlinkClick r:id="rId3"/>
              </a:rPr>
              <a:t>https://oklahoma.gov/service/popular-services/teen-driving.html</a:t>
            </a:r>
            <a:endParaRPr lang="en-US"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Graduated Licensing Calculator - </a:t>
            </a:r>
            <a:r>
              <a:rPr lang="en-US" dirty="0">
                <a:latin typeface="Times New Roman" panose="02020603050405020304" pitchFamily="18" charset="0"/>
                <a:cs typeface="Times New Roman" panose="02020603050405020304" pitchFamily="18" charset="0"/>
                <a:hlinkClick r:id="rId4"/>
              </a:rPr>
              <a:t>https://www.iihs.org/research-areas/teenagers/gdl-calculator</a:t>
            </a:r>
            <a:endParaRPr lang="en-US"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Farm Driving Permit - </a:t>
            </a:r>
            <a:r>
              <a:rPr lang="en-US" dirty="0">
                <a:latin typeface="Times New Roman" panose="02020603050405020304" pitchFamily="18" charset="0"/>
                <a:cs typeface="Times New Roman" panose="02020603050405020304" pitchFamily="18" charset="0"/>
                <a:hlinkClick r:id="rId5"/>
              </a:rPr>
              <a:t>https://oklahoma.gov/service/all-pages/farm-driving-permit.html</a:t>
            </a:r>
            <a:endParaRPr lang="en-US"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99251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D6CA5E-20DD-E76C-AADA-07B2CA93BF10}"/>
            </a:ext>
          </a:extLst>
        </p:cNvPr>
        <p:cNvGrpSpPr/>
        <p:nvPr/>
      </p:nvGrpSpPr>
      <p:grpSpPr>
        <a:xfrm>
          <a:off x="0" y="0"/>
          <a:ext cx="0" cy="0"/>
          <a:chOff x="0" y="0"/>
          <a:chExt cx="0" cy="0"/>
        </a:xfrm>
      </p:grpSpPr>
      <p:pic>
        <p:nvPicPr>
          <p:cNvPr id="1026" name="Picture 2">
            <a:extLst>
              <a:ext uri="{FF2B5EF4-FFF2-40B4-BE49-F238E27FC236}">
                <a16:creationId xmlns:a16="http://schemas.microsoft.com/office/drawing/2014/main" id="{6BB29958-EBCF-ADCF-C401-97F0A618C05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1354137"/>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938FBFE9-571E-46AA-F372-1B3E4212501B}"/>
              </a:ext>
            </a:extLst>
          </p:cNvPr>
          <p:cNvSpPr txBox="1"/>
          <p:nvPr/>
        </p:nvSpPr>
        <p:spPr>
          <a:xfrm>
            <a:off x="643189" y="1744579"/>
            <a:ext cx="10905623" cy="4093428"/>
          </a:xfrm>
          <a:prstGeom prst="rect">
            <a:avLst/>
          </a:prstGeom>
          <a:noFill/>
        </p:spPr>
        <p:txBody>
          <a:bodyPr wrap="square" rtlCol="0">
            <a:spAutoFit/>
          </a:bodyPr>
          <a:lstStyle/>
          <a:p>
            <a:pPr algn="ctr"/>
            <a:r>
              <a:rPr lang="en-US" sz="4000" b="1" dirty="0">
                <a:latin typeface="Times New Roman" panose="02020603050405020304" pitchFamily="18" charset="0"/>
                <a:cs typeface="Times New Roman" panose="02020603050405020304" pitchFamily="18" charset="0"/>
              </a:rPr>
              <a:t>This concludes Unit 1.</a:t>
            </a:r>
          </a:p>
          <a:p>
            <a:pPr algn="ctr"/>
            <a:endParaRPr lang="en-US" sz="4000" b="1" dirty="0">
              <a:latin typeface="Times New Roman" panose="02020603050405020304" pitchFamily="18" charset="0"/>
              <a:cs typeface="Times New Roman" panose="02020603050405020304" pitchFamily="18" charset="0"/>
            </a:endParaRPr>
          </a:p>
          <a:p>
            <a:pPr algn="ctr"/>
            <a:r>
              <a:rPr lang="en-US" sz="3600" dirty="0">
                <a:latin typeface="Times New Roman" panose="02020603050405020304" pitchFamily="18" charset="0"/>
                <a:cs typeface="Times New Roman" panose="02020603050405020304" pitchFamily="18" charset="0"/>
              </a:rPr>
              <a:t>This concludes our presentation: </a:t>
            </a:r>
            <a:r>
              <a:rPr lang="en-US" sz="3600" b="1" dirty="0">
                <a:latin typeface="Times New Roman" panose="02020603050405020304" pitchFamily="18" charset="0"/>
                <a:cs typeface="Times New Roman" panose="02020603050405020304" pitchFamily="18" charset="0"/>
              </a:rPr>
              <a:t>Introduction to the Oklahoma Graduated Driver License (GDL) Program. </a:t>
            </a:r>
          </a:p>
          <a:p>
            <a:pPr algn="ctr"/>
            <a:r>
              <a:rPr lang="en-US" sz="3600" dirty="0">
                <a:latin typeface="Times New Roman" panose="02020603050405020304" pitchFamily="18" charset="0"/>
                <a:cs typeface="Times New Roman" panose="02020603050405020304" pitchFamily="18" charset="0"/>
              </a:rPr>
              <a:t>You should now have a solid understanding of the fundamentals of this program. </a:t>
            </a:r>
          </a:p>
          <a:p>
            <a:pPr algn="ctr"/>
            <a:r>
              <a:rPr lang="en-US" sz="3600" dirty="0">
                <a:latin typeface="Times New Roman" panose="02020603050405020304" pitchFamily="18" charset="0"/>
                <a:cs typeface="Times New Roman" panose="02020603050405020304" pitchFamily="18" charset="0"/>
              </a:rPr>
              <a:t>Please complete the review questions for Unit 1.</a:t>
            </a:r>
          </a:p>
        </p:txBody>
      </p:sp>
      <p:sp>
        <p:nvSpPr>
          <p:cNvPr id="2" name="TextBox 1">
            <a:extLst>
              <a:ext uri="{FF2B5EF4-FFF2-40B4-BE49-F238E27FC236}">
                <a16:creationId xmlns:a16="http://schemas.microsoft.com/office/drawing/2014/main" id="{D71F6BC3-B6BF-FBBD-DDE6-F9033DEB4DE5}"/>
              </a:ext>
            </a:extLst>
          </p:cNvPr>
          <p:cNvSpPr txBox="1"/>
          <p:nvPr/>
        </p:nvSpPr>
        <p:spPr>
          <a:xfrm>
            <a:off x="1725733" y="791933"/>
            <a:ext cx="10176825" cy="461665"/>
          </a:xfrm>
          <a:prstGeom prst="rect">
            <a:avLst/>
          </a:prstGeom>
          <a:noFill/>
        </p:spPr>
        <p:txBody>
          <a:bodyPr wrap="non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Unit 1 – Introduction to the Oklahoma Graduated Driver License Program</a:t>
            </a:r>
          </a:p>
        </p:txBody>
      </p:sp>
      <p:sp>
        <p:nvSpPr>
          <p:cNvPr id="3" name="Rectangle: Single Corner Rounded 2">
            <a:hlinkClick r:id="rId3"/>
            <a:extLst>
              <a:ext uri="{FF2B5EF4-FFF2-40B4-BE49-F238E27FC236}">
                <a16:creationId xmlns:a16="http://schemas.microsoft.com/office/drawing/2014/main" id="{F32448C1-9BF9-06CC-1FAC-9F00C9900AE1}"/>
              </a:ext>
            </a:extLst>
          </p:cNvPr>
          <p:cNvSpPr/>
          <p:nvPr/>
        </p:nvSpPr>
        <p:spPr>
          <a:xfrm>
            <a:off x="4271042" y="5932614"/>
            <a:ext cx="3496235" cy="591670"/>
          </a:xfrm>
          <a:prstGeom prst="round1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a:effectLst>
            <a:softEdge rad="31750"/>
          </a:effectLst>
        </p:spPr>
        <p:style>
          <a:lnRef idx="0">
            <a:scrgbClr r="0" g="0" b="0"/>
          </a:lnRef>
          <a:fillRef idx="0">
            <a:scrgbClr r="0" g="0" b="0"/>
          </a:fillRef>
          <a:effectRef idx="0">
            <a:scrgbClr r="0" g="0" b="0"/>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dirty="0"/>
              <a:t>Click for Unit 1 Quiz</a:t>
            </a:r>
          </a:p>
        </p:txBody>
      </p:sp>
    </p:spTree>
    <p:extLst>
      <p:ext uri="{BB962C8B-B14F-4D97-AF65-F5344CB8AC3E}">
        <p14:creationId xmlns:p14="http://schemas.microsoft.com/office/powerpoint/2010/main" val="27965901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70B97A55AD4454B97CC3AD0CBC7D276" ma:contentTypeVersion="10" ma:contentTypeDescription="Create a new document." ma:contentTypeScope="" ma:versionID="7984763b5621975d792fe71829c97f4f">
  <xsd:schema xmlns:xsd="http://www.w3.org/2001/XMLSchema" xmlns:xs="http://www.w3.org/2001/XMLSchema" xmlns:p="http://schemas.microsoft.com/office/2006/metadata/properties" xmlns:ns2="66669fb9-2ae9-406c-b70c-2eeacf73c387" xmlns:ns3="ac776dcf-ea5b-4fcd-b93e-31bca14e8bad" targetNamespace="http://schemas.microsoft.com/office/2006/metadata/properties" ma:root="true" ma:fieldsID="34186e82999ca4118bdf16b6ffc6900c" ns2:_="" ns3:_="">
    <xsd:import namespace="66669fb9-2ae9-406c-b70c-2eeacf73c387"/>
    <xsd:import namespace="ac776dcf-ea5b-4fcd-b93e-31bca14e8ba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6669fb9-2ae9-406c-b70c-2eeacf73c38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b87c102d-7243-44f7-81c4-38dc0cfd1156"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c776dcf-ea5b-4fcd-b93e-31bca14e8ba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291e947b-3c9a-459b-a1be-20310935559e}" ma:internalName="TaxCatchAll" ma:showField="CatchAllData" ma:web="ac776dcf-ea5b-4fcd-b93e-31bca14e8ba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66669fb9-2ae9-406c-b70c-2eeacf73c387">
      <Terms xmlns="http://schemas.microsoft.com/office/infopath/2007/PartnerControls"/>
    </lcf76f155ced4ddcb4097134ff3c332f>
    <TaxCatchAll xmlns="ac776dcf-ea5b-4fcd-b93e-31bca14e8bad" xsi:nil="true"/>
  </documentManagement>
</p:properties>
</file>

<file path=customXml/itemProps1.xml><?xml version="1.0" encoding="utf-8"?>
<ds:datastoreItem xmlns:ds="http://schemas.openxmlformats.org/officeDocument/2006/customXml" ds:itemID="{1DCC80AC-2D1D-4C54-9D19-4DF80ED815A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6669fb9-2ae9-406c-b70c-2eeacf73c387"/>
    <ds:schemaRef ds:uri="ac776dcf-ea5b-4fcd-b93e-31bca14e8ba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5056BBA-06A2-4AA8-98FD-47A7151BD8DF}">
  <ds:schemaRefs>
    <ds:schemaRef ds:uri="http://schemas.microsoft.com/sharepoint/v3/contenttype/forms"/>
  </ds:schemaRefs>
</ds:datastoreItem>
</file>

<file path=customXml/itemProps3.xml><?xml version="1.0" encoding="utf-8"?>
<ds:datastoreItem xmlns:ds="http://schemas.openxmlformats.org/officeDocument/2006/customXml" ds:itemID="{77163129-958D-4B8A-A57F-0F91DBADF0B5}">
  <ds:schemaRefs>
    <ds:schemaRef ds:uri="http://purl.org/dc/dcmitype/"/>
    <ds:schemaRef ds:uri="http://schemas.openxmlformats.org/package/2006/metadata/core-properties"/>
    <ds:schemaRef ds:uri="http://schemas.microsoft.com/office/2006/documentManagement/types"/>
    <ds:schemaRef ds:uri="http://purl.org/dc/elements/1.1/"/>
    <ds:schemaRef ds:uri="http://schemas.microsoft.com/office/2006/metadata/properties"/>
    <ds:schemaRef ds:uri="66669fb9-2ae9-406c-b70c-2eeacf73c387"/>
    <ds:schemaRef ds:uri="http://schemas.microsoft.com/office/infopath/2007/PartnerControls"/>
    <ds:schemaRef ds:uri="http://www.w3.org/XML/1998/namespace"/>
    <ds:schemaRef ds:uri="http://purl.org/dc/terms/"/>
    <ds:schemaRef ds:uri="ac776dcf-ea5b-4fcd-b93e-31bca14e8bad"/>
  </ds:schemaRefs>
</ds:datastoreItem>
</file>

<file path=docProps/app.xml><?xml version="1.0" encoding="utf-8"?>
<Properties xmlns="http://schemas.openxmlformats.org/officeDocument/2006/extended-properties" xmlns:vt="http://schemas.openxmlformats.org/officeDocument/2006/docPropsVTypes">
  <TotalTime>11365</TotalTime>
  <Words>3769</Words>
  <Application>Microsoft Office PowerPoint</Application>
  <PresentationFormat>Widescreen</PresentationFormat>
  <Paragraphs>249</Paragraphs>
  <Slides>29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29</vt:i4>
      </vt:variant>
    </vt:vector>
  </HeadingPairs>
  <TitlesOfParts>
    <vt:vector size="35" baseType="lpstr">
      <vt:lpstr>Aptos</vt:lpstr>
      <vt:lpstr>Aptos Display</vt:lpstr>
      <vt:lpstr>Arial</vt:lpstr>
      <vt:lpstr>Lucida Calligraphy</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Dougherty, Robert J.</dc:creator>
  <cp:lastModifiedBy>Brad Keener</cp:lastModifiedBy>
  <cp:revision>12</cp:revision>
  <dcterms:created xsi:type="dcterms:W3CDTF">2024-03-02T17:06:05Z</dcterms:created>
  <dcterms:modified xsi:type="dcterms:W3CDTF">2025-12-14T23:30:35Z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0x010100070B97A55AD4454B97CC3AD0CBC7D276</vt:lpwstr>
  </property>
</Properties>
</file>